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386" r:id="rId2"/>
    <p:sldId id="341" r:id="rId3"/>
    <p:sldId id="376" r:id="rId4"/>
    <p:sldId id="374" r:id="rId5"/>
    <p:sldId id="318" r:id="rId6"/>
    <p:sldId id="317" r:id="rId7"/>
    <p:sldId id="371" r:id="rId8"/>
    <p:sldId id="342" r:id="rId9"/>
    <p:sldId id="369" r:id="rId10"/>
    <p:sldId id="343" r:id="rId11"/>
    <p:sldId id="356" r:id="rId12"/>
    <p:sldId id="258" r:id="rId13"/>
    <p:sldId id="345" r:id="rId14"/>
    <p:sldId id="259" r:id="rId15"/>
    <p:sldId id="387" r:id="rId16"/>
    <p:sldId id="262" r:id="rId17"/>
    <p:sldId id="323" r:id="rId18"/>
    <p:sldId id="263" r:id="rId19"/>
    <p:sldId id="367" r:id="rId20"/>
    <p:sldId id="285" r:id="rId21"/>
    <p:sldId id="266" r:id="rId22"/>
    <p:sldId id="366" r:id="rId23"/>
    <p:sldId id="267" r:id="rId24"/>
    <p:sldId id="268" r:id="rId25"/>
    <p:sldId id="365" r:id="rId26"/>
    <p:sldId id="324" r:id="rId27"/>
    <p:sldId id="269" r:id="rId28"/>
    <p:sldId id="325" r:id="rId29"/>
    <p:sldId id="370" r:id="rId30"/>
    <p:sldId id="270" r:id="rId31"/>
    <p:sldId id="271" r:id="rId32"/>
    <p:sldId id="346" r:id="rId33"/>
    <p:sldId id="362" r:id="rId34"/>
    <p:sldId id="363" r:id="rId35"/>
    <p:sldId id="326" r:id="rId36"/>
    <p:sldId id="273" r:id="rId37"/>
    <p:sldId id="327" r:id="rId38"/>
    <p:sldId id="274" r:id="rId39"/>
    <p:sldId id="322" r:id="rId40"/>
    <p:sldId id="275" r:id="rId41"/>
    <p:sldId id="276" r:id="rId42"/>
    <p:sldId id="277" r:id="rId43"/>
    <p:sldId id="278" r:id="rId44"/>
    <p:sldId id="279" r:id="rId45"/>
    <p:sldId id="328" r:id="rId46"/>
    <p:sldId id="280" r:id="rId47"/>
    <p:sldId id="377" r:id="rId48"/>
    <p:sldId id="329" r:id="rId49"/>
    <p:sldId id="281" r:id="rId50"/>
    <p:sldId id="330" r:id="rId51"/>
    <p:sldId id="282" r:id="rId52"/>
    <p:sldId id="364" r:id="rId53"/>
    <p:sldId id="283" r:id="rId54"/>
    <p:sldId id="378" r:id="rId55"/>
    <p:sldId id="333" r:id="rId56"/>
    <p:sldId id="284" r:id="rId57"/>
    <p:sldId id="286" r:id="rId58"/>
    <p:sldId id="379" r:id="rId59"/>
    <p:sldId id="287" r:id="rId60"/>
    <p:sldId id="334" r:id="rId61"/>
    <p:sldId id="288" r:id="rId62"/>
    <p:sldId id="332" r:id="rId63"/>
    <p:sldId id="289" r:id="rId64"/>
    <p:sldId id="290" r:id="rId65"/>
    <p:sldId id="291" r:id="rId66"/>
    <p:sldId id="335" r:id="rId67"/>
    <p:sldId id="296" r:id="rId68"/>
    <p:sldId id="336" r:id="rId69"/>
    <p:sldId id="297" r:id="rId70"/>
    <p:sldId id="352" r:id="rId71"/>
    <p:sldId id="298" r:id="rId72"/>
    <p:sldId id="299" r:id="rId73"/>
    <p:sldId id="358" r:id="rId74"/>
    <p:sldId id="353" r:id="rId75"/>
    <p:sldId id="300" r:id="rId76"/>
    <p:sldId id="368" r:id="rId77"/>
    <p:sldId id="301" r:id="rId78"/>
    <p:sldId id="302" r:id="rId79"/>
    <p:sldId id="303" r:id="rId80"/>
    <p:sldId id="304" r:id="rId81"/>
    <p:sldId id="305" r:id="rId82"/>
    <p:sldId id="381" r:id="rId83"/>
    <p:sldId id="306" r:id="rId84"/>
    <p:sldId id="307" r:id="rId85"/>
    <p:sldId id="308" r:id="rId86"/>
    <p:sldId id="309" r:id="rId87"/>
    <p:sldId id="310" r:id="rId88"/>
    <p:sldId id="314" r:id="rId89"/>
    <p:sldId id="351" r:id="rId90"/>
    <p:sldId id="354" r:id="rId91"/>
    <p:sldId id="359"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78"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6.399035190045689E-2"/>
          <c:y val="9.8978272690253985E-2"/>
          <c:w val="0.689074924662195"/>
          <c:h val="0.81326758526306997"/>
        </c:manualLayout>
      </c:layout>
      <c:pie3D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ترافیکی</c:v>
                </c:pt>
                <c:pt idx="1">
                  <c:v>عوارض دارو</c:v>
                </c:pt>
                <c:pt idx="2">
                  <c:v>غرق شدگی</c:v>
                </c:pt>
                <c:pt idx="3">
                  <c:v>برق گرفتگی</c:v>
                </c:pt>
                <c:pt idx="4">
                  <c:v>سوختگی</c:v>
                </c:pt>
                <c:pt idx="5">
                  <c:v>انسداد تنفسی</c:v>
                </c:pt>
              </c:strCache>
            </c:strRef>
          </c:cat>
          <c:val>
            <c:numRef>
              <c:f>Sheet1!$B$2:$B$7</c:f>
              <c:numCache>
                <c:formatCode>General</c:formatCode>
                <c:ptCount val="6"/>
                <c:pt idx="0">
                  <c:v>4</c:v>
                </c:pt>
                <c:pt idx="1">
                  <c:v>2</c:v>
                </c:pt>
                <c:pt idx="2">
                  <c:v>1</c:v>
                </c:pt>
                <c:pt idx="3">
                  <c:v>1</c:v>
                </c:pt>
                <c:pt idx="4">
                  <c:v>1</c:v>
                </c:pt>
                <c:pt idx="5">
                  <c:v>1</c:v>
                </c:pt>
              </c:numCache>
            </c:numRef>
          </c:val>
          <c:extLst xmlns:c16r2="http://schemas.microsoft.com/office/drawing/2015/06/chart">
            <c:ext xmlns:c16="http://schemas.microsoft.com/office/drawing/2014/chart" uri="{C3380CC4-5D6E-409C-BE32-E72D297353CC}">
              <c16:uniqueId val="{00000000-EB04-4529-8980-5C5E2F5F2868}"/>
            </c:ext>
          </c:extLst>
        </c:ser>
        <c:dLbls>
          <c:showLegendKey val="0"/>
          <c:showVal val="0"/>
          <c:showCatName val="0"/>
          <c:showSerName val="0"/>
          <c:showPercent val="1"/>
          <c:showBubbleSize val="0"/>
          <c:showLeaderLines val="1"/>
        </c:dLbls>
      </c:pie3DChart>
      <c:spPr>
        <a:solidFill>
          <a:schemeClr val="lt1"/>
        </a:solidFill>
        <a:ln w="25400" cap="flat" cmpd="sng" algn="ctr">
          <a:solidFill>
            <a:schemeClr val="dk1"/>
          </a:solidFill>
          <a:prstDash val="solid"/>
        </a:ln>
        <a:effectLst/>
      </c:spPr>
    </c:plotArea>
    <c:legend>
      <c:legendPos val="r"/>
      <c:layout/>
      <c:overlay val="0"/>
    </c:legend>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fa-I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1BEA978-3ED9-490A-9ADC-2BB67D25E73C}" type="datetimeFigureOut">
              <a:rPr lang="en-US" smtClean="0"/>
              <a:pPr/>
              <a:t>9/30/2020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B5B762A-6291-4C9B-A640-38C99970976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BEA978-3ED9-490A-9ADC-2BB67D25E73C}"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BEA978-3ED9-490A-9ADC-2BB67D25E73C}"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BEA978-3ED9-490A-9ADC-2BB67D25E73C}"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BEA978-3ED9-490A-9ADC-2BB67D25E73C}"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B5B762A-6291-4C9B-A640-38C9997097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BEA978-3ED9-490A-9ADC-2BB67D25E73C}"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BEA978-3ED9-490A-9ADC-2BB67D25E73C}"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BEA978-3ED9-490A-9ADC-2BB67D25E73C}"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EA978-3ED9-490A-9ADC-2BB67D25E73C}" type="datetimeFigureOut">
              <a:rPr lang="en-US" smtClean="0"/>
              <a:pPr/>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BEA978-3ED9-490A-9ADC-2BB67D25E73C}"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BEA978-3ED9-490A-9ADC-2BB67D25E73C}"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B762A-6291-4C9B-A640-38C9997097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1BEA978-3ED9-490A-9ADC-2BB67D25E73C}" type="datetimeFigureOut">
              <a:rPr lang="en-US" smtClean="0"/>
              <a:pPr/>
              <a:t>9/30/2020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B5B762A-6291-4C9B-A640-38C9997097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yup.ir/"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myup.ir/"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yup.ir/"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yup.ir/"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myup.ir/"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dirty="0" smtClean="0">
                <a:solidFill>
                  <a:srgbClr val="C00000"/>
                </a:solidFill>
                <a:latin typeface="B Titr"/>
                <a:cs typeface="B Titr" pitchFamily="2" charset="-78"/>
              </a:rPr>
              <a:t>پیشگیری از سوانح وحوادث در کودکان زیر 8 سال</a:t>
            </a:r>
            <a:endParaRPr lang="en-US" sz="3600" dirty="0"/>
          </a:p>
        </p:txBody>
      </p:sp>
      <p:pic>
        <p:nvPicPr>
          <p:cNvPr id="4" name="Picture 2" descr="C:\Users\Taheri\Desktop\New folder (2) - Copy\تصاویر کودکان\picture\nini\Arezoo.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28728" y="1500174"/>
            <a:ext cx="6715172" cy="3851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404664"/>
            <a:ext cx="8229600" cy="5667510"/>
          </a:xfrm>
        </p:spPr>
        <p:txBody>
          <a:bodyPr>
            <a:noAutofit/>
          </a:bodyPr>
          <a:lstStyle/>
          <a:p>
            <a:pPr marL="0" indent="0" algn="ctr" rtl="1">
              <a:buNone/>
            </a:pPr>
            <a:r>
              <a:rPr lang="fa-IR" sz="4400" dirty="0" smtClean="0">
                <a:solidFill>
                  <a:srgbClr val="FF0000"/>
                </a:solidFill>
              </a:rPr>
              <a:t>فاطمه</a:t>
            </a:r>
            <a:endParaRPr lang="fa-IR" sz="4400" dirty="0" smtClean="0">
              <a:solidFill>
                <a:srgbClr val="FF0000"/>
              </a:solidFill>
              <a:cs typeface="B Koodak" pitchFamily="2" charset="-78"/>
            </a:endParaRPr>
          </a:p>
        </p:txBody>
      </p:sp>
      <p:sp>
        <p:nvSpPr>
          <p:cNvPr id="3" name="Rectangle 2"/>
          <p:cNvSpPr/>
          <p:nvPr/>
        </p:nvSpPr>
        <p:spPr>
          <a:xfrm>
            <a:off x="395536" y="889844"/>
            <a:ext cx="8568952" cy="5555367"/>
          </a:xfrm>
          <a:prstGeom prst="rect">
            <a:avLst/>
          </a:prstGeom>
        </p:spPr>
        <p:txBody>
          <a:bodyPr wrap="square">
            <a:spAutoFit/>
          </a:bodyPr>
          <a:lstStyle/>
          <a:p>
            <a:pPr algn="just" rtl="1">
              <a:lnSpc>
                <a:spcPct val="200000"/>
              </a:lnSpc>
            </a:pPr>
            <a:r>
              <a:rPr lang="ar-SA" sz="2000" dirty="0">
                <a:cs typeface="B Baran" pitchFamily="2" charset="-78"/>
              </a:rPr>
              <a:t>طبق گفته مادر حدود ساعت 10 صیح که در حال غذا پختن بوده، غذا را روی شعله جلویی گاز قرار داده و خارج از آشپزخانه جهت انجام سایر کارهای خانه رفته در حالی که بچه ها در حال بازی بودن، یک لحظه از بچه ها غافل تا اینکه صدای جیغ و گریه کودک آمد ، سریعا وارد آشپزخانه شده حین ورود دیدم غذا روی پشت بچه ام ریخته، سریع لباس های بچه را تعویض و او را به اورژانس بیمارستان امام انتقال دادیم. بعد از معاینه و کارهای اولیه او را به بخش انتقال داده و بستری نمودند.دو روز بستری شد که کم کم حال کودک روبه بهبودی رفت، که با توصیه اطرافیان تصمیم به ترخیص کودک گرفته شد تا در منزل روند درمان ادامه یابد. با رضایت شخصی کودک ترخیص و به منزل آورده شد و با توصیه اطرافیان شروع به درمان با داروهای محلی گردید که روز بعد حال کودک بد و دچار تب گردید و روز بعد اورا مجددا به بیمارستان ارجاع که بعد معاینه اعلام نمودند دچار عفونت شدید گردیده، بستری شد اما هر لحظه حال کودک بدتر می شد تا اینکه ساعت 1 صبح روز 26 /3/1398 فوت نمود</a:t>
            </a:r>
            <a:endParaRPr lang="fa-IR" sz="2000" dirty="0">
              <a:cs typeface="B Bara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593059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4900" dirty="0">
                <a:solidFill>
                  <a:srgbClr val="FF0000"/>
                </a:solidFill>
                <a:cs typeface="B Titr" pitchFamily="2" charset="-78"/>
              </a:rPr>
              <a:t>تعريف حادثه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r" rtl="1"/>
            <a:r>
              <a:rPr lang="fa-IR" sz="3600" dirty="0">
                <a:cs typeface="B Zar" pitchFamily="2" charset="-78"/>
              </a:rPr>
              <a:t>حادثه عبارت است از واقعه يا رويداد برنامه ريزي نشده كه مي تواند منجر به آسيب شود ، پيشرفت يا روند طبيعي يك فعاليت را مختل كند و همواره در اثر يك عمل اقدام غير ايمن و يا در شرايط غير ايمن و يا در اثر تركيبي از اين دو به وقوع مي </a:t>
            </a:r>
            <a:r>
              <a:rPr lang="fa-IR" sz="3600" dirty="0" smtClean="0">
                <a:cs typeface="B Zar" pitchFamily="2" charset="-78"/>
              </a:rPr>
              <a:t>پيوندد.</a:t>
            </a:r>
            <a:endParaRPr lang="en-US" sz="3600" dirty="0">
              <a:cs typeface="B Za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24520"/>
          </a:xfrm>
        </p:spPr>
        <p:txBody>
          <a:bodyPr>
            <a:normAutofit/>
          </a:bodyPr>
          <a:lstStyle/>
          <a:p>
            <a:pPr algn="r" rtl="1"/>
            <a:r>
              <a:rPr lang="ar-SA" sz="3200" dirty="0">
                <a:cs typeface="B Zar" pitchFamily="2" charset="-78"/>
              </a:rPr>
              <a:t>- بسیاری از حوادث، وقتی رخ دادند قابل برگشت نیستند و منجر به خطر جانی یا معلولیت غیر قابل درمان می شوند.</a:t>
            </a:r>
            <a:br>
              <a:rPr lang="ar-SA" sz="3200" dirty="0">
                <a:cs typeface="B Zar" pitchFamily="2" charset="-78"/>
              </a:rPr>
            </a:br>
            <a:r>
              <a:rPr lang="ar-SA" sz="3200" dirty="0">
                <a:cs typeface="B Zar" pitchFamily="2" charset="-78"/>
              </a:rPr>
              <a:t>- برای وقوع یک سانحه نیازی به اشتباهات بزرگ نیست، و یک لحظه بی توجهی، یا نادیده گرفتن یک توصیه ساده ایمنی برای ایجاد حادثه کافی است.</a:t>
            </a:r>
            <a:br>
              <a:rPr lang="ar-SA" sz="3200" dirty="0">
                <a:cs typeface="B Zar" pitchFamily="2" charset="-78"/>
              </a:rPr>
            </a:br>
            <a:r>
              <a:rPr lang="ar-SA" sz="3200" dirty="0">
                <a:cs typeface="B Zar" pitchFamily="2" charset="-78"/>
              </a:rPr>
              <a:t>- پیشگیری از ایجاد حادثه بسیار کارآمد تر و ضروری تر از درمان عوارض آن می باشد.</a:t>
            </a:r>
            <a:br>
              <a:rPr lang="ar-SA" sz="3200" dirty="0">
                <a:cs typeface="B Zar" pitchFamily="2" charset="-78"/>
              </a:rPr>
            </a:br>
            <a:r>
              <a:rPr lang="ar-SA" sz="3200" dirty="0">
                <a:cs typeface="B Zar" pitchFamily="2" charset="-78"/>
              </a:rPr>
              <a:t>- آموزش، مهم ترین و کلیدی ترین نقش را در پیشگیری از ایجاد سوانح و حوادث دارد.</a:t>
            </a:r>
            <a:endParaRPr lang="en-US" sz="3200" dirty="0">
              <a:cs typeface="B Zar" pitchFamily="2" charset="-78"/>
            </a:endParaRPr>
          </a:p>
          <a:p>
            <a:pPr algn="r" rtl="1"/>
            <a:endParaRPr lang="en-US" sz="3200" dirty="0">
              <a:cs typeface="B Z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4000" dirty="0" smtClean="0">
                <a:solidFill>
                  <a:schemeClr val="accent4">
                    <a:lumMod val="75000"/>
                  </a:schemeClr>
                </a:solidFill>
                <a:cs typeface="B Titr" pitchFamily="2" charset="-78"/>
              </a:rPr>
              <a:t> </a:t>
            </a:r>
            <a:r>
              <a:rPr lang="fa-IR" sz="4000" dirty="0" smtClean="0">
                <a:solidFill>
                  <a:srgbClr val="FF0000"/>
                </a:solidFill>
                <a:cs typeface="B Titr" pitchFamily="2" charset="-78"/>
              </a:rPr>
              <a:t>انواع سوانح و حوادث  </a:t>
            </a:r>
            <a:r>
              <a:rPr lang="en-US" sz="4000" dirty="0">
                <a:solidFill>
                  <a:schemeClr val="accent4">
                    <a:lumMod val="75000"/>
                  </a:schemeClr>
                </a:solidFill>
                <a:cs typeface="B Titr" pitchFamily="2" charset="-78"/>
              </a:rPr>
              <a:t/>
            </a:r>
            <a:br>
              <a:rPr lang="en-US" sz="4000" dirty="0">
                <a:solidFill>
                  <a:schemeClr val="accent4">
                    <a:lumMod val="75000"/>
                  </a:schemeClr>
                </a:solidFill>
                <a:cs typeface="B Titr" pitchFamily="2" charset="-78"/>
              </a:rPr>
            </a:br>
            <a:endParaRPr lang="en-US" sz="4000" dirty="0">
              <a:solidFill>
                <a:schemeClr val="accent4">
                  <a:lumMod val="75000"/>
                </a:schemeClr>
              </a:solidFill>
              <a:cs typeface="B Titr" pitchFamily="2" charset="-78"/>
            </a:endParaRPr>
          </a:p>
        </p:txBody>
      </p:sp>
      <p:sp>
        <p:nvSpPr>
          <p:cNvPr id="3" name="Content Placeholder 2"/>
          <p:cNvSpPr>
            <a:spLocks noGrp="1"/>
          </p:cNvSpPr>
          <p:nvPr>
            <p:ph idx="1"/>
          </p:nvPr>
        </p:nvSpPr>
        <p:spPr>
          <a:xfrm>
            <a:off x="457200" y="1357298"/>
            <a:ext cx="8229600" cy="4738702"/>
          </a:xfrm>
        </p:spPr>
        <p:txBody>
          <a:bodyPr>
            <a:noAutofit/>
          </a:bodyPr>
          <a:lstStyle/>
          <a:p>
            <a:pPr algn="r" rtl="1"/>
            <a:r>
              <a:rPr lang="fa-IR" sz="2400" dirty="0">
                <a:cs typeface="B Nazanin" pitchFamily="2" charset="-78"/>
              </a:rPr>
              <a:t>طبق گزارش ها حوادثي كه عمدتاً باعث مرگ كودكان مي شوند عبارتند از:</a:t>
            </a:r>
            <a:endParaRPr lang="en-US" sz="2400" dirty="0">
              <a:cs typeface="B Nazanin" pitchFamily="2" charset="-78"/>
            </a:endParaRPr>
          </a:p>
          <a:p>
            <a:pPr algn="r" rtl="1">
              <a:buNone/>
            </a:pPr>
            <a:r>
              <a:rPr lang="en-US" sz="2400" dirty="0" smtClean="0">
                <a:cs typeface="B Nazanin" pitchFamily="2" charset="-78"/>
              </a:rPr>
              <a:t>      </a:t>
            </a:r>
            <a:r>
              <a:rPr lang="ar-SA" sz="2400" dirty="0" smtClean="0">
                <a:cs typeface="B Nazanin" pitchFamily="2" charset="-78"/>
              </a:rPr>
              <a:t>- خفگی</a:t>
            </a:r>
            <a:br>
              <a:rPr lang="ar-SA" sz="2400" dirty="0" smtClean="0">
                <a:cs typeface="B Nazanin" pitchFamily="2" charset="-78"/>
              </a:rPr>
            </a:br>
            <a:r>
              <a:rPr lang="ar-SA" sz="2400" dirty="0" smtClean="0">
                <a:cs typeface="B Nazanin" pitchFamily="2" charset="-78"/>
              </a:rPr>
              <a:t>- بریدگی</a:t>
            </a:r>
            <a:br>
              <a:rPr lang="ar-SA" sz="2400" dirty="0" smtClean="0">
                <a:cs typeface="B Nazanin" pitchFamily="2" charset="-78"/>
              </a:rPr>
            </a:br>
            <a:r>
              <a:rPr lang="ar-SA" sz="2400" dirty="0" smtClean="0">
                <a:cs typeface="B Nazanin" pitchFamily="2" charset="-78"/>
              </a:rPr>
              <a:t>- سقوط و شکستگی</a:t>
            </a:r>
            <a:br>
              <a:rPr lang="ar-SA" sz="2400" dirty="0" smtClean="0">
                <a:cs typeface="B Nazanin" pitchFamily="2" charset="-78"/>
              </a:rPr>
            </a:br>
            <a:r>
              <a:rPr lang="ar-SA" sz="2400" dirty="0" smtClean="0">
                <a:cs typeface="B Nazanin" pitchFamily="2" charset="-78"/>
              </a:rPr>
              <a:t>- غرق شدگی</a:t>
            </a:r>
            <a:br>
              <a:rPr lang="ar-SA" sz="2400" dirty="0" smtClean="0">
                <a:cs typeface="B Nazanin" pitchFamily="2" charset="-78"/>
              </a:rPr>
            </a:br>
            <a:r>
              <a:rPr lang="ar-SA" sz="2400" dirty="0" smtClean="0">
                <a:cs typeface="B Nazanin" pitchFamily="2" charset="-78"/>
              </a:rPr>
              <a:t>- سوختگی</a:t>
            </a:r>
            <a:br>
              <a:rPr lang="ar-SA" sz="2400" dirty="0" smtClean="0">
                <a:cs typeface="B Nazanin" pitchFamily="2" charset="-78"/>
              </a:rPr>
            </a:br>
            <a:r>
              <a:rPr lang="ar-SA" sz="2400" dirty="0" smtClean="0">
                <a:cs typeface="B Nazanin" pitchFamily="2" charset="-78"/>
              </a:rPr>
              <a:t>- آتش سوزی</a:t>
            </a:r>
            <a:br>
              <a:rPr lang="ar-SA" sz="2400" dirty="0" smtClean="0">
                <a:cs typeface="B Nazanin" pitchFamily="2" charset="-78"/>
              </a:rPr>
            </a:br>
            <a:r>
              <a:rPr lang="ar-SA" sz="2400" dirty="0" smtClean="0">
                <a:cs typeface="B Nazanin" pitchFamily="2" charset="-78"/>
              </a:rPr>
              <a:t>- برق گرفتگی</a:t>
            </a:r>
            <a:br>
              <a:rPr lang="ar-SA" sz="2400" dirty="0" smtClean="0">
                <a:cs typeface="B Nazanin" pitchFamily="2" charset="-78"/>
              </a:rPr>
            </a:br>
            <a:r>
              <a:rPr lang="ar-SA" sz="2400" dirty="0" smtClean="0">
                <a:cs typeface="B Nazanin" pitchFamily="2" charset="-78"/>
              </a:rPr>
              <a:t>- حوادث ناشی از وسایل منزل و آشپزخانه</a:t>
            </a:r>
            <a:br>
              <a:rPr lang="ar-SA" sz="2400" dirty="0" smtClean="0">
                <a:cs typeface="B Nazanin" pitchFamily="2" charset="-78"/>
              </a:rPr>
            </a:br>
            <a:r>
              <a:rPr lang="ar-SA" sz="2400" dirty="0" smtClean="0">
                <a:cs typeface="B Nazanin" pitchFamily="2" charset="-78"/>
              </a:rPr>
              <a:t>- تصادف با وسایل نقلیه</a:t>
            </a:r>
            <a:br>
              <a:rPr lang="ar-SA" sz="2400" dirty="0" smtClean="0">
                <a:cs typeface="B Nazanin" pitchFamily="2" charset="-78"/>
              </a:rPr>
            </a:br>
            <a:r>
              <a:rPr lang="ar-SA" sz="2400" dirty="0" smtClean="0">
                <a:cs typeface="B Nazanin" pitchFamily="2" charset="-78"/>
              </a:rPr>
              <a:t>- آسیب های دوچرخه سواری</a:t>
            </a:r>
            <a:br>
              <a:rPr lang="ar-SA" sz="2400" dirty="0" smtClean="0">
                <a:cs typeface="B Nazanin" pitchFamily="2" charset="-78"/>
              </a:rPr>
            </a:br>
            <a:r>
              <a:rPr lang="ar-SA" sz="2400" dirty="0" smtClean="0">
                <a:cs typeface="B Nazanin" pitchFamily="2" charset="-78"/>
              </a:rPr>
              <a:t>- مسمومیت غذایی – مسمومیت شیمیایی – مسمومیت با گازهای سمی</a:t>
            </a:r>
            <a:br>
              <a:rPr lang="ar-SA" sz="2400" dirty="0" smtClean="0">
                <a:cs typeface="B Nazanin" pitchFamily="2" charset="-78"/>
              </a:rPr>
            </a:br>
            <a:r>
              <a:rPr lang="ar-SA" sz="2400" dirty="0" smtClean="0">
                <a:cs typeface="B Nazanin" pitchFamily="2" charset="-78"/>
              </a:rPr>
              <a:t>- حوادث مزارع و باغ ها</a:t>
            </a:r>
            <a:br>
              <a:rPr lang="ar-SA" sz="2400" dirty="0" smtClean="0">
                <a:cs typeface="B Nazanin" pitchFamily="2" charset="-78"/>
              </a:rPr>
            </a:br>
            <a:r>
              <a:rPr lang="ar-SA" sz="2400" dirty="0" smtClean="0">
                <a:cs typeface="B Nazanin" pitchFamily="2" charset="-78"/>
              </a:rPr>
              <a:t/>
            </a:r>
            <a:br>
              <a:rPr lang="ar-SA" sz="2400" dirty="0" smtClean="0">
                <a:cs typeface="B Nazanin" pitchFamily="2" charset="-78"/>
              </a:rPr>
            </a:b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fa-IR" dirty="0">
                <a:solidFill>
                  <a:schemeClr val="bg1"/>
                </a:solidFill>
                <a:cs typeface="2  Baran" pitchFamily="2" charset="-78"/>
              </a:rPr>
              <a:t>توزیع علل حوادث و سوانح غیر عمدی مرگ کودکان 59-1 ماهه استان </a:t>
            </a:r>
            <a:r>
              <a:rPr lang="fa-IR" dirty="0" smtClean="0">
                <a:solidFill>
                  <a:schemeClr val="bg1"/>
                </a:solidFill>
                <a:cs typeface="2  Baran" pitchFamily="2" charset="-78"/>
              </a:rPr>
              <a:t>سال 98</a:t>
            </a:r>
            <a:endParaRPr lang="fa-IR"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18862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596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800" dirty="0" smtClean="0">
                <a:solidFill>
                  <a:srgbClr val="C00000"/>
                </a:solidFill>
                <a:cs typeface="B Titr" pitchFamily="2" charset="-78"/>
              </a:rPr>
              <a:t>سقوط:</a:t>
            </a:r>
            <a:endParaRPr lang="en-US" sz="4800" dirty="0">
              <a:solidFill>
                <a:srgbClr val="C00000"/>
              </a:solidFill>
              <a:cs typeface="B Titr" pitchFamily="2" charset="-78"/>
            </a:endParaRPr>
          </a:p>
        </p:txBody>
      </p:sp>
      <p:sp>
        <p:nvSpPr>
          <p:cNvPr id="3" name="Content Placeholder 2"/>
          <p:cNvSpPr>
            <a:spLocks noGrp="1"/>
          </p:cNvSpPr>
          <p:nvPr>
            <p:ph idx="1"/>
          </p:nvPr>
        </p:nvSpPr>
        <p:spPr>
          <a:xfrm>
            <a:off x="457200" y="1524000"/>
            <a:ext cx="8401080" cy="4572000"/>
          </a:xfrm>
        </p:spPr>
        <p:txBody>
          <a:bodyPr>
            <a:normAutofit fontScale="77500" lnSpcReduction="20000"/>
          </a:bodyPr>
          <a:lstStyle/>
          <a:p>
            <a:pPr algn="r" rtl="1"/>
            <a:r>
              <a:rPr lang="ar-SA" sz="3200" dirty="0">
                <a:cs typeface="B Nazanin" pitchFamily="2" charset="-78"/>
              </a:rPr>
              <a:t>کودکان به بالا رفتن از بلندی علاقه دارند و آن را زود یاد می گیرند</a:t>
            </a:r>
            <a:r>
              <a:rPr lang="ar-SA" sz="3200" dirty="0" smtClean="0">
                <a:cs typeface="B Nazanin" pitchFamily="2" charset="-78"/>
              </a:rPr>
              <a:t>.</a:t>
            </a:r>
            <a:endParaRPr lang="en-US" sz="3200" dirty="0" smtClean="0">
              <a:cs typeface="B Nazanin" pitchFamily="2" charset="-78"/>
            </a:endParaRPr>
          </a:p>
          <a:p>
            <a:pPr algn="r" rtl="1">
              <a:buNone/>
            </a:pPr>
            <a:r>
              <a:rPr lang="ar-SA" sz="3200" dirty="0">
                <a:cs typeface="B Nazanin" pitchFamily="2" charset="-78"/>
              </a:rPr>
              <a:t/>
            </a:r>
            <a:br>
              <a:rPr lang="ar-SA" sz="3200" dirty="0">
                <a:cs typeface="B Nazanin" pitchFamily="2" charset="-78"/>
              </a:rPr>
            </a:br>
            <a:r>
              <a:rPr lang="ar-SA" sz="3200" dirty="0">
                <a:cs typeface="B Nazanin" pitchFamily="2" charset="-78"/>
              </a:rPr>
              <a:t>- سقوط از بلندی ممکن است به ایجاد حوادث شدید مثل شکستگی و یا ضربه مغزی منجر شود</a:t>
            </a:r>
            <a:r>
              <a:rPr lang="ar-SA" sz="3200" dirty="0" smtClean="0">
                <a:cs typeface="B Nazanin" pitchFamily="2" charset="-78"/>
              </a:rPr>
              <a:t>.</a:t>
            </a:r>
            <a:endParaRPr lang="en-US" sz="3200" dirty="0" smtClean="0">
              <a:cs typeface="B Nazanin" pitchFamily="2" charset="-78"/>
            </a:endParaRPr>
          </a:p>
          <a:p>
            <a:pPr algn="r" rtl="1">
              <a:buNone/>
            </a:pPr>
            <a:r>
              <a:rPr lang="ar-SA" sz="3200" dirty="0">
                <a:cs typeface="B Nazanin" pitchFamily="2" charset="-78"/>
              </a:rPr>
              <a:t/>
            </a:r>
            <a:br>
              <a:rPr lang="ar-SA" sz="3200" dirty="0">
                <a:cs typeface="B Nazanin" pitchFamily="2" charset="-78"/>
              </a:rPr>
            </a:br>
            <a:r>
              <a:rPr lang="ar-SA" sz="3200" dirty="0">
                <a:cs typeface="B Nazanin" pitchFamily="2" charset="-78"/>
              </a:rPr>
              <a:t>- شکستگی در صورت وقوع در استخوان های یک کودک خطرناک تر از شکستگی بزرگسالان است و ممکن است منجر به کم شدن رشد کودک شود</a:t>
            </a:r>
            <a:r>
              <a:rPr lang="ar-SA" sz="3200" dirty="0" smtClean="0">
                <a:cs typeface="B Nazanin" pitchFamily="2" charset="-78"/>
              </a:rPr>
              <a:t>.</a:t>
            </a:r>
            <a:endParaRPr lang="en-US" sz="3200" dirty="0" smtClean="0">
              <a:cs typeface="B Nazanin" pitchFamily="2" charset="-78"/>
            </a:endParaRPr>
          </a:p>
          <a:p>
            <a:pPr algn="r" rtl="1">
              <a:buNone/>
            </a:pPr>
            <a:endParaRPr lang="fa-IR" sz="3200" dirty="0" smtClean="0">
              <a:cs typeface="B Nazanin" pitchFamily="2" charset="-78"/>
            </a:endParaRPr>
          </a:p>
          <a:p>
            <a:pPr algn="r" rtl="1">
              <a:buNone/>
            </a:pPr>
            <a:r>
              <a:rPr lang="en-US" sz="3200" dirty="0" smtClean="0">
                <a:cs typeface="B Nazanin" pitchFamily="2" charset="-78"/>
              </a:rPr>
              <a:t>    </a:t>
            </a:r>
            <a:r>
              <a:rPr lang="fa-IR" sz="3200" dirty="0" smtClean="0">
                <a:cs typeface="B Nazanin" pitchFamily="2" charset="-78"/>
              </a:rPr>
              <a:t>سالانه 47 هزار كودك بر اثر سقوط جان خود را از دست ميدهند، اما صدها هزار كودك دچار عوارض دراز مدت ناشي از سقوط مي شوند</a:t>
            </a:r>
            <a:endParaRPr lang="en-US" sz="3200" dirty="0" smtClean="0">
              <a:cs typeface="B Nazanin" pitchFamily="2" charset="-78"/>
            </a:endParaRPr>
          </a:p>
          <a:p>
            <a:pPr algn="r" rtl="1">
              <a:buNone/>
            </a:pPr>
            <a:r>
              <a:rPr lang="ar-SA" sz="3200" dirty="0">
                <a:cs typeface="B Nazanin" pitchFamily="2" charset="-78"/>
              </a:rPr>
              <a:t/>
            </a:r>
            <a:br>
              <a:rPr lang="ar-SA" sz="3200" dirty="0">
                <a:cs typeface="B Nazanin" pitchFamily="2" charset="-78"/>
              </a:rPr>
            </a:br>
            <a:r>
              <a:rPr lang="ar-SA" sz="3200" dirty="0">
                <a:cs typeface="B Nazanin" pitchFamily="2" charset="-78"/>
              </a:rPr>
              <a:t/>
            </a:r>
            <a:br>
              <a:rPr lang="ar-SA" sz="3200" dirty="0">
                <a:cs typeface="B Nazanin" pitchFamily="2" charset="-78"/>
              </a:rPr>
            </a:br>
            <a:endParaRPr lang="en-US" sz="3200" dirty="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4422"/>
            <a:ext cx="8229600" cy="2428892"/>
          </a:xfrm>
        </p:spPr>
        <p:txBody>
          <a:bodyPr>
            <a:normAutofit/>
          </a:bodyPr>
          <a:lstStyle/>
          <a:p>
            <a:pPr algn="ctr"/>
            <a:r>
              <a:rPr lang="ar-SA" dirty="0" smtClean="0">
                <a:solidFill>
                  <a:srgbClr val="C00000"/>
                </a:solidFill>
                <a:cs typeface="B Titr" pitchFamily="2" charset="-78"/>
              </a:rPr>
              <a:t>پیشگیری از سقوط و شکست</a:t>
            </a:r>
            <a:r>
              <a:rPr lang="fa-IR" dirty="0" smtClean="0">
                <a:solidFill>
                  <a:srgbClr val="C00000"/>
                </a:solidFill>
                <a:cs typeface="B Titr" pitchFamily="2" charset="-78"/>
              </a:rPr>
              <a:t>گی</a:t>
            </a:r>
            <a:br>
              <a:rPr lang="fa-IR" dirty="0" smtClean="0">
                <a:solidFill>
                  <a:srgbClr val="C00000"/>
                </a:solidFill>
                <a:cs typeface="B Titr" pitchFamily="2" charset="-78"/>
              </a:rPr>
            </a:br>
            <a:endParaRPr lang="en-US" dirty="0"/>
          </a:p>
        </p:txBody>
      </p:sp>
      <p:sp>
        <p:nvSpPr>
          <p:cNvPr id="2" name="Content Placeholder 1"/>
          <p:cNvSpPr>
            <a:spLocks noGrp="1"/>
          </p:cNvSpPr>
          <p:nvPr>
            <p:ph idx="1"/>
          </p:nvPr>
        </p:nvSpPr>
        <p:spPr/>
        <p:txBody>
          <a:bodyPr/>
          <a:lstStyle/>
          <a:p>
            <a:pPr algn="ctr"/>
            <a:endParaRPr lang="fa-IR" dirty="0" smtClean="0">
              <a:solidFill>
                <a:srgbClr val="C00000"/>
              </a:solidFill>
              <a:cs typeface="B Titr" pitchFamily="2" charset="-78"/>
            </a:endParaRPr>
          </a:p>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691336"/>
          </a:xfrm>
        </p:spPr>
        <p:txBody>
          <a:bodyPr>
            <a:normAutofit/>
          </a:bodyPr>
          <a:lstStyle/>
          <a:p>
            <a:pPr algn="r" rtl="1"/>
            <a:r>
              <a:rPr lang="ar-SA" sz="2800" dirty="0" smtClean="0">
                <a:cs typeface="B Nazanin" pitchFamily="2" charset="-78"/>
              </a:rPr>
              <a:t>در هيچ سن و سالی کودک را در روروک نگذارید</a:t>
            </a:r>
            <a:r>
              <a:rPr lang="en-US" sz="2800" dirty="0" smtClean="0">
                <a:cs typeface="B Nazanin" pitchFamily="2" charset="-78"/>
              </a:rPr>
              <a:t>. </a:t>
            </a:r>
          </a:p>
          <a:p>
            <a:pPr algn="r" rtl="1"/>
            <a:endParaRPr lang="en-US" sz="2800" dirty="0" smtClean="0">
              <a:cs typeface="B Nazanin" pitchFamily="2" charset="-78"/>
            </a:endParaRPr>
          </a:p>
          <a:p>
            <a:pPr algn="r" rtl="1"/>
            <a:r>
              <a:rPr lang="ar-SA" sz="2800" dirty="0" smtClean="0">
                <a:cs typeface="B Nazanin" pitchFamily="2" charset="-78"/>
              </a:rPr>
              <a:t>هرگز کودکتان را وقتی محافظ گهواره یا تخت خواب باز یا پایين است تنها نگذارید</a:t>
            </a:r>
            <a:r>
              <a:rPr lang="en-US" sz="2800" dirty="0" smtClean="0">
                <a:cs typeface="B Nazanin" pitchFamily="2" charset="-78"/>
              </a:rPr>
              <a:t>.</a:t>
            </a:r>
          </a:p>
          <a:p>
            <a:pPr algn="r" rtl="1"/>
            <a:r>
              <a:rPr lang="ar-SA" sz="2800" dirty="0" smtClean="0">
                <a:cs typeface="B Nazanin" pitchFamily="2" charset="-78"/>
              </a:rPr>
              <a:t>هرگز کودک خود را در جاهای بلند مانند ميز ،تخت خواب بدون حفاظ ،نيمکت و صندلی،تنها رها نکنيد</a:t>
            </a:r>
            <a:r>
              <a:rPr lang="en-US" sz="2800" dirty="0" smtClean="0">
                <a:cs typeface="B Nazanin" pitchFamily="2" charset="-78"/>
              </a:rPr>
              <a:t>. </a:t>
            </a:r>
          </a:p>
          <a:p>
            <a:pPr algn="r" rtl="1">
              <a:buNone/>
            </a:pPr>
            <a:endParaRPr lang="en-US" sz="2800" dirty="0" smtClean="0">
              <a:cs typeface="B Nazanin" pitchFamily="2" charset="-78"/>
            </a:endParaRPr>
          </a:p>
          <a:p>
            <a:pPr algn="r" rtl="1"/>
            <a:r>
              <a:rPr lang="ar-SA" sz="2800" dirty="0" smtClean="0">
                <a:cs typeface="B Nazanin" pitchFamily="2" charset="-78"/>
              </a:rPr>
              <a:t>ساک حمل شيرخوار را از زیر بگيرید</a:t>
            </a:r>
            <a:r>
              <a:rPr lang="en-US" sz="2800" dirty="0" smtClean="0">
                <a:cs typeface="B Nazanin" pitchFamily="2" charset="-78"/>
              </a:rPr>
              <a:t>. </a:t>
            </a:r>
          </a:p>
          <a:p>
            <a:pPr algn="r" rtl="1"/>
            <a:r>
              <a:rPr lang="ar-SA" sz="2800" dirty="0" smtClean="0">
                <a:cs typeface="B Nazanin" pitchFamily="2" charset="-78"/>
              </a:rPr>
              <a:t>محافظ در ابتدا و انتهای راه پله ها قرار دهيد</a:t>
            </a:r>
            <a:r>
              <a:rPr lang="en-US" sz="2800" dirty="0" smtClean="0">
                <a:cs typeface="B Nazanin" pitchFamily="2" charset="-78"/>
              </a:rPr>
              <a:t>. </a:t>
            </a:r>
          </a:p>
          <a:p>
            <a:pPr algn="r" rtl="1"/>
            <a:r>
              <a:rPr lang="ar-SA" sz="2800" dirty="0" smtClean="0">
                <a:cs typeface="B Nazanin" pitchFamily="2" charset="-78"/>
              </a:rPr>
              <a:t>روی پنجره ها محافظ و قفل قرار دهيد</a:t>
            </a:r>
            <a:r>
              <a:rPr lang="en-US" sz="2800" dirty="0" smtClean="0">
                <a:cs typeface="B Nazanin" pitchFamily="2" charset="-78"/>
              </a:rPr>
              <a:t>. </a:t>
            </a:r>
          </a:p>
          <a:p>
            <a:pPr algn="r" rtl="1"/>
            <a:endParaRPr lang="en-US"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aheri\Desktop\New folder (2) - Copy\تصاویر کودکان\picture\childrens picture\CAI3WLA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5328592" cy="396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83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928670"/>
            <a:ext cx="7929618" cy="4929222"/>
          </a:xfrm>
        </p:spPr>
        <p:txBody>
          <a:bodyPr>
            <a:noAutofit/>
          </a:bodyPr>
          <a:lstStyle/>
          <a:p>
            <a:pPr rtl="1"/>
            <a:r>
              <a:rPr lang="fa-IR" sz="3200" dirty="0" smtClean="0">
                <a:solidFill>
                  <a:schemeClr val="tx1">
                    <a:lumMod val="95000"/>
                    <a:lumOff val="5000"/>
                  </a:schemeClr>
                </a:solidFill>
                <a:cs typeface="B Zar" pitchFamily="2" charset="-78"/>
              </a:rPr>
              <a:t>انسان امروز بيشتر از گذشته در معرض سوانح و حوادث قرار دارد. با رشد جمعيت ، پيچيدگي زندگي و استفاده از ابزارهاي گوناگون براي راحتي بيشتر موجب شده زندگي انسان در معرض حوادث بسياري قرار گيرد. </a:t>
            </a:r>
          </a:p>
          <a:p>
            <a:pPr rtl="1"/>
            <a:endParaRPr lang="en-US" sz="3200" dirty="0" smtClean="0">
              <a:solidFill>
                <a:schemeClr val="tx1">
                  <a:lumMod val="95000"/>
                  <a:lumOff val="5000"/>
                </a:schemeClr>
              </a:solidFill>
              <a:cs typeface="B Zar" pitchFamily="2" charset="-78"/>
            </a:endParaRPr>
          </a:p>
          <a:p>
            <a:pPr rtl="1"/>
            <a:r>
              <a:rPr lang="ar-SA" sz="3200" dirty="0" smtClean="0">
                <a:solidFill>
                  <a:schemeClr val="tx1">
                    <a:lumMod val="95000"/>
                    <a:lumOff val="5000"/>
                  </a:schemeClr>
                </a:solidFill>
                <a:cs typeface="B Zar" pitchFamily="2" charset="-78"/>
              </a:rPr>
              <a:t> </a:t>
            </a:r>
            <a:endParaRPr lang="fa-IR" sz="3200" dirty="0" smtClean="0">
              <a:solidFill>
                <a:schemeClr val="tx1">
                  <a:lumMod val="95000"/>
                  <a:lumOff val="5000"/>
                </a:schemeClr>
              </a:solidFill>
              <a:cs typeface="B Zar" pitchFamily="2" charset="-78"/>
            </a:endParaRPr>
          </a:p>
          <a:p>
            <a:pPr rtl="1"/>
            <a:r>
              <a:rPr lang="ar-SA" sz="3200" dirty="0" smtClean="0">
                <a:solidFill>
                  <a:schemeClr val="tx1">
                    <a:lumMod val="95000"/>
                    <a:lumOff val="5000"/>
                  </a:schemeClr>
                </a:solidFill>
                <a:cs typeface="B Zar" pitchFamily="2" charset="-78"/>
              </a:rPr>
              <a:t>در اکثر کشورهای جهان، سوانح و حوادث جزو عللی</a:t>
            </a:r>
            <a:r>
              <a:rPr lang="fa-IR" sz="3200" dirty="0" smtClean="0">
                <a:solidFill>
                  <a:schemeClr val="tx1">
                    <a:lumMod val="95000"/>
                    <a:lumOff val="5000"/>
                  </a:schemeClr>
                </a:solidFill>
                <a:cs typeface="B Zar" pitchFamily="2" charset="-78"/>
              </a:rPr>
              <a:t> </a:t>
            </a:r>
            <a:r>
              <a:rPr lang="ar-SA" sz="3200" dirty="0" smtClean="0">
                <a:solidFill>
                  <a:schemeClr val="tx1">
                    <a:lumMod val="95000"/>
                    <a:lumOff val="5000"/>
                  </a:schemeClr>
                </a:solidFill>
                <a:cs typeface="B Zar" pitchFamily="2" charset="-78"/>
              </a:rPr>
              <a:t>هستند که فراوان ترین میزان مرگ و میر، خصوصا در کودکان را ایجاد می کنند</a:t>
            </a:r>
            <a:r>
              <a:rPr lang="ar-SA" sz="4000" dirty="0" smtClean="0">
                <a:solidFill>
                  <a:schemeClr val="tx1">
                    <a:lumMod val="95000"/>
                    <a:lumOff val="5000"/>
                  </a:schemeClr>
                </a:solidFill>
                <a:cs typeface="B Nazanin" pitchFamily="2" charset="-78"/>
              </a:rPr>
              <a:t>.</a:t>
            </a:r>
            <a:endParaRPr lang="en-US" sz="4000" dirty="0" smtClean="0">
              <a:solidFill>
                <a:schemeClr val="tx1">
                  <a:lumMod val="95000"/>
                  <a:lumOff val="5000"/>
                </a:schemeClr>
              </a:solidFill>
              <a:cs typeface="B Nazanin" pitchFamily="2" charset="-78"/>
            </a:endParaRPr>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317616"/>
          </a:xfrm>
        </p:spPr>
        <p:txBody>
          <a:bodyPr>
            <a:noAutofit/>
          </a:bodyPr>
          <a:lstStyle/>
          <a:p>
            <a:pPr algn="r" rtl="1"/>
            <a:r>
              <a:rPr lang="ar-SA" sz="2800" dirty="0" smtClean="0">
                <a:cs typeface="B Nazanin"/>
              </a:rPr>
              <a:t>کودک </a:t>
            </a:r>
            <a:r>
              <a:rPr lang="ar-SA" sz="2800" dirty="0">
                <a:cs typeface="B Nazanin"/>
              </a:rPr>
              <a:t>خود را در جاهای بلند و بدون محافظ تنها رها نکنيد</a:t>
            </a:r>
            <a:r>
              <a:rPr lang="en-US" sz="2800" dirty="0">
                <a:cs typeface="B Nazanin"/>
              </a:rPr>
              <a:t>. </a:t>
            </a:r>
          </a:p>
          <a:p>
            <a:pPr algn="r" rtl="1"/>
            <a:r>
              <a:rPr lang="ar-SA" sz="2800" dirty="0">
                <a:cs typeface="B Nazanin"/>
              </a:rPr>
              <a:t>بالا و پایين رفتن از پله را به کودک بياموزید</a:t>
            </a:r>
            <a:r>
              <a:rPr lang="en-US" sz="2800" dirty="0">
                <a:cs typeface="B Nazanin"/>
              </a:rPr>
              <a:t>. </a:t>
            </a:r>
          </a:p>
          <a:p>
            <a:pPr algn="r" rtl="1"/>
            <a:r>
              <a:rPr lang="ar-SA" sz="2800" dirty="0">
                <a:cs typeface="B Nazanin"/>
              </a:rPr>
              <a:t>قوانين ایمنی دوچرخه </a:t>
            </a:r>
            <a:r>
              <a:rPr lang="ar-SA" sz="3200" dirty="0" smtClean="0">
                <a:cs typeface="B Nazanin"/>
              </a:rPr>
              <a:t>سواری</a:t>
            </a:r>
            <a:r>
              <a:rPr lang="en-US" sz="2800" dirty="0" smtClean="0">
                <a:cs typeface="B Nazanin"/>
              </a:rPr>
              <a:t> </a:t>
            </a:r>
            <a:r>
              <a:rPr lang="fa-IR" sz="2800" dirty="0" smtClean="0">
                <a:cs typeface="B Nazanin"/>
              </a:rPr>
              <a:t>(</a:t>
            </a:r>
            <a:r>
              <a:rPr lang="en-US" sz="2800" dirty="0" smtClean="0">
                <a:cs typeface="B Nazanin"/>
              </a:rPr>
              <a:t> </a:t>
            </a:r>
            <a:r>
              <a:rPr lang="ar-SA" sz="2800" dirty="0">
                <a:cs typeface="B Nazanin"/>
              </a:rPr>
              <a:t>کلاه ایمنی و</a:t>
            </a:r>
            <a:r>
              <a:rPr lang="en-US" sz="2800" dirty="0">
                <a:cs typeface="B Nazanin"/>
              </a:rPr>
              <a:t> </a:t>
            </a:r>
            <a:r>
              <a:rPr lang="en-US" sz="2800" dirty="0" smtClean="0">
                <a:cs typeface="B Nazanin"/>
              </a:rPr>
              <a:t>...</a:t>
            </a:r>
            <a:r>
              <a:rPr lang="fa-IR" sz="2800" dirty="0" smtClean="0">
                <a:cs typeface="B Nazanin"/>
              </a:rPr>
              <a:t>)</a:t>
            </a:r>
            <a:r>
              <a:rPr lang="ar-SA" sz="2800" dirty="0" smtClean="0">
                <a:cs typeface="B Nazanin"/>
              </a:rPr>
              <a:t>را </a:t>
            </a:r>
            <a:r>
              <a:rPr lang="ar-SA" sz="2800" dirty="0">
                <a:cs typeface="B Nazanin"/>
              </a:rPr>
              <a:t>آموزش دهيد</a:t>
            </a:r>
            <a:r>
              <a:rPr lang="en-US" sz="2800" dirty="0">
                <a:cs typeface="B Nazanin"/>
              </a:rPr>
              <a:t>. </a:t>
            </a:r>
          </a:p>
          <a:p>
            <a:pPr algn="r" rtl="1"/>
            <a:r>
              <a:rPr lang="fa-IR" sz="2800" dirty="0" smtClean="0">
                <a:cs typeface="B Nazanin"/>
              </a:rPr>
              <a:t>م</a:t>
            </a:r>
            <a:r>
              <a:rPr lang="ar-SA" sz="2800" dirty="0" smtClean="0">
                <a:cs typeface="B Nazanin"/>
              </a:rPr>
              <a:t>طمئن </a:t>
            </a:r>
            <a:r>
              <a:rPr lang="ar-SA" sz="2800" dirty="0">
                <a:cs typeface="B Nazanin"/>
              </a:rPr>
              <a:t>شوید محل بازی کودک ایمن </a:t>
            </a:r>
            <a:r>
              <a:rPr lang="ar-SA" sz="2800" dirty="0" smtClean="0">
                <a:cs typeface="B Nazanin"/>
              </a:rPr>
              <a:t>است</a:t>
            </a:r>
            <a:r>
              <a:rPr lang="fa-IR" sz="2800" dirty="0" smtClean="0">
                <a:cs typeface="B Nazanin"/>
              </a:rPr>
              <a:t> .</a:t>
            </a:r>
            <a:endParaRPr lang="en-US" sz="2800" dirty="0" smtClean="0">
              <a:cs typeface="B Nazanin"/>
            </a:endParaRPr>
          </a:p>
          <a:p>
            <a:pPr algn="r" rtl="1"/>
            <a:r>
              <a:rPr lang="ar-SA" sz="2800" dirty="0">
                <a:latin typeface="B Nazanin"/>
                <a:cs typeface="B Nazanin"/>
              </a:rPr>
              <a:t>- برای محیط اطراف بام و کناره های راه پله، حفاظ و نرده نصب شود.</a:t>
            </a:r>
            <a:endParaRPr lang="fa-IR" sz="2800" dirty="0">
              <a:latin typeface="B Nazanin"/>
              <a:cs typeface="B Nazanin"/>
            </a:endParaRPr>
          </a:p>
          <a:p>
            <a:pPr algn="r" rtl="1"/>
            <a:r>
              <a:rPr lang="ar-SA" sz="2800" dirty="0">
                <a:latin typeface="B Nazanin"/>
                <a:cs typeface="B Nazanin"/>
              </a:rPr>
              <a:t>- در بام خانه همیشه قفل باشد که کودک به تنهایی آنجا نرود.</a:t>
            </a:r>
            <a:br>
              <a:rPr lang="ar-SA" sz="2800" dirty="0">
                <a:latin typeface="B Nazanin"/>
                <a:cs typeface="B Nazanin"/>
              </a:rPr>
            </a:br>
            <a:r>
              <a:rPr lang="ar-SA" sz="2800" dirty="0">
                <a:latin typeface="B Nazanin"/>
                <a:cs typeface="B Nazanin"/>
              </a:rPr>
              <a:t>- به کودک بفهمانید که شوخی کردن و ایستادن در کناره های بام خانه خطرناک است</a:t>
            </a:r>
            <a:endParaRPr lang="fa-IR" sz="2800" dirty="0" smtClean="0">
              <a:cs typeface="B Nazani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normAutofit/>
          </a:bodyPr>
          <a:lstStyle/>
          <a:p>
            <a:pPr algn="r" rtl="1">
              <a:buNone/>
            </a:pPr>
            <a:r>
              <a:rPr lang="ar-SA" sz="2800" dirty="0">
                <a:latin typeface="B Nazanin"/>
                <a:cs typeface="B Nazanin" pitchFamily="2" charset="-78"/>
              </a:rPr>
              <a:t/>
            </a:r>
            <a:br>
              <a:rPr lang="ar-SA" sz="2800" dirty="0">
                <a:latin typeface="B Nazanin"/>
                <a:cs typeface="B Nazanin" pitchFamily="2" charset="-78"/>
              </a:rPr>
            </a:br>
            <a:r>
              <a:rPr lang="ar-SA" sz="2800" dirty="0" smtClean="0">
                <a:latin typeface="B Nazanin"/>
                <a:cs typeface="B Nazanin" pitchFamily="2" charset="-78"/>
              </a:rPr>
              <a:t>- </a:t>
            </a:r>
            <a:r>
              <a:rPr lang="ar-SA" sz="2800" dirty="0">
                <a:latin typeface="B Nazanin"/>
                <a:cs typeface="B Nazanin" pitchFamily="2" charset="-78"/>
              </a:rPr>
              <a:t>در صورت وجود بالکن در خانه، باید در آن قفل باشد و نرده بلند یا توری محافظ داشته باشد.</a:t>
            </a:r>
            <a:br>
              <a:rPr lang="ar-SA" sz="2800" dirty="0">
                <a:latin typeface="B Nazanin"/>
                <a:cs typeface="B Nazanin" pitchFamily="2" charset="-78"/>
              </a:rPr>
            </a:br>
            <a:endParaRPr lang="en-US" sz="2800" dirty="0" smtClean="0">
              <a:latin typeface="B Nazanin"/>
              <a:cs typeface="B Nazanin" pitchFamily="2" charset="-78"/>
            </a:endParaRPr>
          </a:p>
          <a:p>
            <a:pPr algn="r" rtl="1"/>
            <a:r>
              <a:rPr lang="ar-SA" sz="2800" dirty="0" smtClean="0">
                <a:latin typeface="B Nazanin"/>
                <a:cs typeface="B Nazanin" pitchFamily="2" charset="-78"/>
              </a:rPr>
              <a:t>از </a:t>
            </a:r>
            <a:r>
              <a:rPr lang="ar-SA" sz="2800" dirty="0">
                <a:latin typeface="B Nazanin"/>
                <a:cs typeface="B Nazanin" pitchFamily="2" charset="-78"/>
              </a:rPr>
              <a:t>راه رفتن کودک روی دیوارها جلوگیری کنید</a:t>
            </a:r>
            <a:r>
              <a:rPr lang="ar-SA" sz="2800" dirty="0" smtClean="0">
                <a:latin typeface="B Nazanin"/>
                <a:cs typeface="B Nazanin" pitchFamily="2" charset="-78"/>
              </a:rPr>
              <a:t>.</a:t>
            </a:r>
            <a:endParaRPr lang="en-US" sz="2800" dirty="0" smtClean="0">
              <a:latin typeface="B Nazanin"/>
              <a:cs typeface="B Nazanin" pitchFamily="2" charset="-78"/>
            </a:endParaRPr>
          </a:p>
          <a:p>
            <a:pPr algn="r" rtl="1">
              <a:buNone/>
            </a:pPr>
            <a:r>
              <a:rPr lang="ar-SA" sz="2800" dirty="0">
                <a:latin typeface="B Nazanin"/>
                <a:cs typeface="B Nazanin" pitchFamily="2" charset="-78"/>
              </a:rPr>
              <a:t/>
            </a:r>
            <a:br>
              <a:rPr lang="ar-SA" sz="2800" dirty="0">
                <a:latin typeface="B Nazanin"/>
                <a:cs typeface="B Nazanin" pitchFamily="2" charset="-78"/>
              </a:rPr>
            </a:br>
            <a:r>
              <a:rPr lang="ar-SA" sz="2800" dirty="0">
                <a:latin typeface="B Nazanin"/>
                <a:cs typeface="B Nazanin" pitchFamily="2" charset="-78"/>
              </a:rPr>
              <a:t>- کمدهایی که عرض کم و ارتفاع زیاد دارند به راحتی واژگون می شوند. لذا چنین کمدهایی را استفاده نکنید و یا محکم به دیوار ببندید</a:t>
            </a:r>
            <a:r>
              <a:rPr lang="ar-SA" sz="2800" dirty="0" smtClean="0">
                <a:latin typeface="B Nazanin"/>
                <a:cs typeface="B Nazanin" pitchFamily="2" charset="-78"/>
              </a:rPr>
              <a:t>.</a:t>
            </a:r>
            <a:endParaRPr lang="en-US" sz="2800" dirty="0" smtClean="0">
              <a:latin typeface="B Nazanin"/>
              <a:cs typeface="B Nazanin" pitchFamily="2" charset="-78"/>
            </a:endParaRPr>
          </a:p>
          <a:p>
            <a:pPr algn="r" rtl="1">
              <a:buNone/>
            </a:pPr>
            <a:r>
              <a:rPr lang="ar-SA" sz="2800" dirty="0">
                <a:latin typeface="B Nazanin"/>
                <a:cs typeface="B Nazanin" pitchFamily="2" charset="-78"/>
              </a:rPr>
              <a:t/>
            </a:r>
            <a:br>
              <a:rPr lang="ar-SA" sz="2800" dirty="0">
                <a:latin typeface="B Nazanin"/>
                <a:cs typeface="B Nazanin" pitchFamily="2" charset="-78"/>
              </a:rPr>
            </a:br>
            <a:r>
              <a:rPr lang="ar-SA" sz="2800" dirty="0">
                <a:latin typeface="B Nazanin"/>
                <a:cs typeface="B Nazanin" pitchFamily="2" charset="-78"/>
              </a:rPr>
              <a:t>- نوزادی را که در سن غلت زدن یا سینه خیز رفتن است هرگز روی جای بلند نگذارید.</a:t>
            </a:r>
            <a:br>
              <a:rPr lang="ar-SA" sz="2800" dirty="0">
                <a:latin typeface="B Nazanin"/>
                <a:cs typeface="B Nazanin" pitchFamily="2" charset="-78"/>
              </a:rPr>
            </a:br>
            <a:endParaRPr lang="en-US" sz="2800" dirty="0">
              <a:latin typeface="B Nazanin"/>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aheri\Desktop\New folder (2) - Copy\تصاویر کودکان\picture\childrens picture\CA63CP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416824"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22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5691336"/>
          </a:xfrm>
        </p:spPr>
        <p:txBody>
          <a:bodyPr>
            <a:normAutofit lnSpcReduction="10000"/>
          </a:bodyPr>
          <a:lstStyle/>
          <a:p>
            <a:pPr algn="r" rtl="1">
              <a:buNone/>
            </a:pPr>
            <a:r>
              <a:rPr lang="ar-SA" dirty="0">
                <a:latin typeface="B Nazanin"/>
                <a:cs typeface="B Nazanin" pitchFamily="2" charset="-78"/>
              </a:rPr>
              <a:t/>
            </a:r>
            <a:br>
              <a:rPr lang="ar-SA" dirty="0">
                <a:latin typeface="B Nazanin"/>
                <a:cs typeface="B Nazanin" pitchFamily="2" charset="-78"/>
              </a:rPr>
            </a:br>
            <a:r>
              <a:rPr lang="ar-SA" dirty="0" smtClean="0">
                <a:latin typeface="B Nazanin"/>
                <a:cs typeface="B Nazanin" pitchFamily="2" charset="-78"/>
              </a:rPr>
              <a:t>- </a:t>
            </a:r>
            <a:r>
              <a:rPr lang="ar-SA" dirty="0">
                <a:latin typeface="B Nazanin"/>
                <a:cs typeface="B Nazanin" pitchFamily="2" charset="-78"/>
              </a:rPr>
              <a:t>هر چند وقت یک بار استحکام در و دیوارهای چاه های آب و فاضلاب را کنترل کنید</a:t>
            </a:r>
            <a:r>
              <a:rPr lang="ar-SA" dirty="0" smtClean="0">
                <a:latin typeface="B Nazanin"/>
                <a:cs typeface="B Nazanin" pitchFamily="2" charset="-78"/>
              </a:rPr>
              <a:t>.</a:t>
            </a:r>
            <a:endParaRPr lang="en-US" dirty="0" smtClean="0">
              <a:latin typeface="B Nazanin"/>
              <a:cs typeface="B Nazanin" pitchFamily="2" charset="-78"/>
            </a:endParaRPr>
          </a:p>
          <a:p>
            <a:pPr algn="r" rtl="1">
              <a:buNone/>
            </a:pPr>
            <a:r>
              <a:rPr lang="ar-SA" dirty="0">
                <a:latin typeface="B Nazanin"/>
                <a:cs typeface="B Nazanin" pitchFamily="2" charset="-78"/>
              </a:rPr>
              <a:t/>
            </a:r>
            <a:br>
              <a:rPr lang="ar-SA" dirty="0">
                <a:latin typeface="B Nazanin"/>
                <a:cs typeface="B Nazanin" pitchFamily="2" charset="-78"/>
              </a:rPr>
            </a:br>
            <a:r>
              <a:rPr lang="ar-SA" dirty="0" smtClean="0">
                <a:latin typeface="B Nazanin"/>
                <a:cs typeface="B Nazanin" pitchFamily="2" charset="-78"/>
              </a:rPr>
              <a:t>- </a:t>
            </a:r>
            <a:r>
              <a:rPr lang="ar-SA" dirty="0">
                <a:latin typeface="B Nazanin"/>
                <a:cs typeface="B Nazanin" pitchFamily="2" charset="-78"/>
              </a:rPr>
              <a:t>از محکم بودن درپوش چاه حیاط خانه تان مطمئن شوید. درپوش باید </a:t>
            </a:r>
            <a:endParaRPr lang="en-US" dirty="0" smtClean="0">
              <a:latin typeface="B Nazanin"/>
              <a:cs typeface="B Nazanin" pitchFamily="2" charset="-78"/>
            </a:endParaRPr>
          </a:p>
          <a:p>
            <a:pPr marL="0" indent="0" algn="r" rtl="1">
              <a:buNone/>
            </a:pPr>
            <a:r>
              <a:rPr lang="ar-SA" dirty="0" smtClean="0">
                <a:latin typeface="B Nazanin"/>
                <a:cs typeface="B Nazanin" pitchFamily="2" charset="-78"/>
              </a:rPr>
              <a:t>محکم </a:t>
            </a:r>
            <a:r>
              <a:rPr lang="ar-SA" dirty="0">
                <a:latin typeface="B Nazanin"/>
                <a:cs typeface="B Nazanin" pitchFamily="2" charset="-78"/>
              </a:rPr>
              <a:t>باشد، به طوری که کودک نتواند آن را باز کند</a:t>
            </a:r>
            <a:r>
              <a:rPr lang="ar-SA" dirty="0" smtClean="0">
                <a:latin typeface="B Nazanin"/>
                <a:cs typeface="B Nazanin" pitchFamily="2" charset="-78"/>
              </a:rPr>
              <a:t>.</a:t>
            </a:r>
            <a:endParaRPr lang="en-US" dirty="0" smtClean="0">
              <a:latin typeface="B Nazanin"/>
              <a:cs typeface="B Nazanin" pitchFamily="2" charset="-78"/>
            </a:endParaRPr>
          </a:p>
          <a:p>
            <a:pPr marL="0" indent="0" algn="r" rtl="1">
              <a:buNone/>
            </a:pPr>
            <a:r>
              <a:rPr lang="ar-SA" dirty="0">
                <a:latin typeface="B Nazanin"/>
                <a:cs typeface="B Nazanin" pitchFamily="2" charset="-78"/>
              </a:rPr>
              <a:t/>
            </a:r>
            <a:br>
              <a:rPr lang="ar-SA" dirty="0">
                <a:latin typeface="B Nazanin"/>
                <a:cs typeface="B Nazanin" pitchFamily="2" charset="-78"/>
              </a:rPr>
            </a:br>
            <a:r>
              <a:rPr lang="ar-SA" dirty="0" smtClean="0">
                <a:latin typeface="B Nazanin"/>
                <a:cs typeface="B Nazanin" pitchFamily="2" charset="-78"/>
              </a:rPr>
              <a:t>- </a:t>
            </a:r>
            <a:r>
              <a:rPr lang="ar-SA" dirty="0">
                <a:latin typeface="B Nazanin"/>
                <a:cs typeface="B Nazanin" pitchFamily="2" charset="-78"/>
              </a:rPr>
              <a:t>در خانه های قدیمی و خانه های در حال ساخت بیشتر مراقب کودک خود باشید</a:t>
            </a:r>
            <a:r>
              <a:rPr lang="ar-SA" dirty="0" smtClean="0">
                <a:latin typeface="B Nazanin"/>
                <a:cs typeface="B Nazanin" pitchFamily="2" charset="-78"/>
              </a:rPr>
              <a:t>.</a:t>
            </a:r>
            <a:endParaRPr lang="en-US" dirty="0" smtClean="0">
              <a:latin typeface="B Nazanin"/>
              <a:cs typeface="B Nazanin" pitchFamily="2" charset="-78"/>
            </a:endParaRPr>
          </a:p>
          <a:p>
            <a:pPr marL="0" indent="0" algn="r" rtl="1">
              <a:buNone/>
            </a:pPr>
            <a:r>
              <a:rPr lang="ar-SA" dirty="0">
                <a:latin typeface="B Nazanin"/>
                <a:cs typeface="B Nazanin" pitchFamily="2" charset="-78"/>
              </a:rPr>
              <a:t/>
            </a:r>
            <a:br>
              <a:rPr lang="ar-SA" dirty="0">
                <a:latin typeface="B Nazanin"/>
                <a:cs typeface="B Nazanin" pitchFamily="2" charset="-78"/>
              </a:rPr>
            </a:br>
            <a:r>
              <a:rPr lang="ar-SA" dirty="0" smtClean="0">
                <a:latin typeface="B Nazanin"/>
                <a:cs typeface="B Nazanin" pitchFamily="2" charset="-78"/>
              </a:rPr>
              <a:t>- </a:t>
            </a:r>
            <a:r>
              <a:rPr lang="ar-SA" dirty="0">
                <a:latin typeface="B Nazanin"/>
                <a:cs typeface="B Nazanin" pitchFamily="2" charset="-78"/>
              </a:rPr>
              <a:t>درپوش محفظه کنتور آب را بگذارید و دقت کنید که کج نباشد، زیرا ممکن است با گیر کردن پا باعث شکستگی شود.</a:t>
            </a:r>
            <a:br>
              <a:rPr lang="ar-SA" dirty="0">
                <a:latin typeface="B Nazanin"/>
                <a:cs typeface="B Nazanin" pitchFamily="2" charset="-78"/>
              </a:rPr>
            </a:br>
            <a:endParaRPr lang="en-US" dirty="0">
              <a:latin typeface="B Nazanin"/>
              <a:cs typeface="B Nazani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47320"/>
          </a:xfrm>
        </p:spPr>
        <p:txBody>
          <a:bodyPr>
            <a:normAutofit/>
          </a:bodyPr>
          <a:lstStyle/>
          <a:p>
            <a:pPr algn="r" rtl="1"/>
            <a:r>
              <a:rPr lang="ar-SA" dirty="0">
                <a:cs typeface="B Nazanin" pitchFamily="2" charset="-78"/>
              </a:rPr>
              <a:t>- توجه به ایمنی بندها یا زنجیره تاب، فضای کافی اطراف تاب و تکیه گاه آن ضروری است.</a:t>
            </a:r>
            <a:br>
              <a:rPr lang="ar-SA" dirty="0">
                <a:cs typeface="B Nazanin" pitchFamily="2" charset="-78"/>
              </a:rPr>
            </a:br>
            <a:r>
              <a:rPr lang="ar-SA" dirty="0" smtClean="0">
                <a:cs typeface="B Nazanin" pitchFamily="2" charset="-78"/>
              </a:rPr>
              <a:t>- </a:t>
            </a:r>
            <a:r>
              <a:rPr lang="ar-SA" dirty="0">
                <a:cs typeface="B Nazanin" pitchFamily="2" charset="-78"/>
              </a:rPr>
              <a:t>هنگام گردش، به علت عدم شناخت کافی کودک از محیط، آنها را تنها نگذارید.</a:t>
            </a:r>
            <a:br>
              <a:rPr lang="ar-SA" dirty="0">
                <a:cs typeface="B Nazanin" pitchFamily="2" charset="-78"/>
              </a:rPr>
            </a:br>
            <a:r>
              <a:rPr lang="ar-SA" dirty="0" smtClean="0">
                <a:cs typeface="B Nazanin" pitchFamily="2" charset="-78"/>
              </a:rPr>
              <a:t>- </a:t>
            </a:r>
            <a:r>
              <a:rPr lang="ar-SA" dirty="0">
                <a:cs typeface="B Nazanin" pitchFamily="2" charset="-78"/>
              </a:rPr>
              <a:t>هنگام گردش، از بالا رفتن کودک از درختان بلند جلوگیری کنید.</a:t>
            </a:r>
            <a:br>
              <a:rPr lang="ar-SA" dirty="0">
                <a:cs typeface="B Nazanin" pitchFamily="2" charset="-78"/>
              </a:rPr>
            </a:br>
            <a:r>
              <a:rPr lang="ar-SA" dirty="0" smtClean="0">
                <a:latin typeface="B Nazanin"/>
                <a:cs typeface="B Nazanin" pitchFamily="2" charset="-78"/>
              </a:rPr>
              <a:t> </a:t>
            </a:r>
            <a:r>
              <a:rPr lang="ar-SA" dirty="0">
                <a:latin typeface="B Nazanin"/>
                <a:cs typeface="B Nazanin" pitchFamily="2" charset="-78"/>
              </a:rPr>
              <a:t/>
            </a:r>
            <a:br>
              <a:rPr lang="ar-SA" dirty="0">
                <a:latin typeface="B Nazanin"/>
                <a:cs typeface="B Nazanin" pitchFamily="2" charset="-78"/>
              </a:rPr>
            </a:br>
            <a:r>
              <a:rPr lang="ar-SA" dirty="0">
                <a:latin typeface="B Nazanin"/>
                <a:cs typeface="B Nazanin" pitchFamily="2" charset="-78"/>
              </a:rPr>
              <a:t>- کودک را از بازی روی سرسره هایی که حفاظ نامناسب و کم ارتفاع، یا شیب تند دارند منع کنید.</a:t>
            </a:r>
            <a:br>
              <a:rPr lang="ar-SA" dirty="0">
                <a:latin typeface="B Nazanin"/>
                <a:cs typeface="B Nazanin" pitchFamily="2" charset="-78"/>
              </a:rPr>
            </a:br>
            <a:r>
              <a:rPr lang="ar-SA" dirty="0">
                <a:latin typeface="B Nazanin"/>
                <a:cs typeface="B Nazanin" pitchFamily="2" charset="-78"/>
              </a:rPr>
              <a:t>- کودک زیر نه سال را به تنهایی سوار تاب یا سرسره نکنید، خصوصا اگرغیراستاندارد باشد</a:t>
            </a:r>
            <a:endParaRPr lang="en-US" dirty="0">
              <a:latin typeface="B Nazanin"/>
              <a:cs typeface="B Nazanin" pitchFamily="2" charset="-78"/>
            </a:endParaRPr>
          </a:p>
          <a:p>
            <a:pPr algn="r" rtl="1"/>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aheri\Desktop\New folder (2) - Copy\تصاویر کودکان\picture\childrens picture\hhhjj\pic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684076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778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2984"/>
            <a:ext cx="8229600" cy="1785950"/>
          </a:xfrm>
        </p:spPr>
        <p:txBody>
          <a:bodyPr>
            <a:normAutofit/>
          </a:bodyPr>
          <a:lstStyle/>
          <a:p>
            <a:pPr algn="ctr"/>
            <a:r>
              <a:rPr lang="ar-SA" sz="7200" dirty="0" smtClean="0">
                <a:solidFill>
                  <a:srgbClr val="C00000"/>
                </a:solidFill>
                <a:cs typeface="B Titr" pitchFamily="2" charset="-78"/>
              </a:rPr>
              <a:t>سوختگی ها</a:t>
            </a:r>
            <a:endParaRPr lang="en-US" sz="7200"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47320"/>
          </a:xfrm>
        </p:spPr>
        <p:txBody>
          <a:bodyPr>
            <a:normAutofit fontScale="92500"/>
          </a:bodyPr>
          <a:lstStyle/>
          <a:p>
            <a:pPr algn="r" rtl="1">
              <a:buFontTx/>
              <a:buChar char="-"/>
            </a:pPr>
            <a:r>
              <a:rPr lang="ar-SA" dirty="0" smtClean="0">
                <a:cs typeface="B Nazanin" pitchFamily="2" charset="-78"/>
              </a:rPr>
              <a:t>پوست </a:t>
            </a:r>
            <a:r>
              <a:rPr lang="ar-SA" dirty="0">
                <a:cs typeface="B Nazanin" pitchFamily="2" charset="-78"/>
              </a:rPr>
              <a:t>کودک 15 برابر نازک تر از بزرگسالان است، و به راحتی می سوزد</a:t>
            </a:r>
            <a:r>
              <a:rPr lang="ar-SA" dirty="0" smtClean="0">
                <a:cs typeface="B Nazanin" pitchFamily="2" charset="-78"/>
              </a:rPr>
              <a:t>!</a:t>
            </a:r>
            <a:endParaRPr lang="en-US" dirty="0" smtClean="0">
              <a:cs typeface="B Nazanin" pitchFamily="2" charset="-78"/>
            </a:endParaRPr>
          </a:p>
          <a:p>
            <a:pPr algn="r" rtl="1">
              <a:buFontTx/>
              <a:buChar char="-"/>
            </a:pPr>
            <a:r>
              <a:rPr lang="ar-SA" dirty="0">
                <a:cs typeface="B Nazanin" pitchFamily="2" charset="-78"/>
              </a:rPr>
              <a:t/>
            </a:r>
            <a:br>
              <a:rPr lang="ar-SA" dirty="0">
                <a:cs typeface="B Nazanin" pitchFamily="2" charset="-78"/>
              </a:rPr>
            </a:br>
            <a:r>
              <a:rPr lang="ar-SA" dirty="0">
                <a:cs typeface="B Nazanin" pitchFamily="2" charset="-78"/>
              </a:rPr>
              <a:t>- اگر سوختگی ایجاد شود، درمان آن طولانی و سخت است و ممکن است روی بدن جا بگذارد</a:t>
            </a:r>
            <a:r>
              <a:rPr lang="ar-SA" dirty="0" smtClean="0">
                <a:cs typeface="B Nazanin" pitchFamily="2" charset="-78"/>
              </a:rPr>
              <a:t>.</a:t>
            </a:r>
            <a:endParaRPr lang="en-US" dirty="0" smtClean="0">
              <a:cs typeface="B Nazanin" pitchFamily="2" charset="-78"/>
            </a:endParaRPr>
          </a:p>
          <a:p>
            <a:pPr algn="r" rtl="1">
              <a:buFontTx/>
              <a:buChar char="-"/>
            </a:pPr>
            <a:r>
              <a:rPr lang="ar-SA" dirty="0">
                <a:cs typeface="B Nazanin" pitchFamily="2" charset="-78"/>
              </a:rPr>
              <a:t/>
            </a:r>
            <a:br>
              <a:rPr lang="ar-SA" dirty="0">
                <a:cs typeface="B Nazanin" pitchFamily="2" charset="-78"/>
              </a:rPr>
            </a:br>
            <a:r>
              <a:rPr lang="ar-SA" dirty="0">
                <a:cs typeface="B Nazanin" pitchFamily="2" charset="-78"/>
              </a:rPr>
              <a:t>- سوختگی درد و سوزش شدیدی ایجاد می کند که تحمل آن برای کودک بسیار مشکل است</a:t>
            </a:r>
            <a:r>
              <a:rPr lang="ar-SA" dirty="0" smtClean="0">
                <a:cs typeface="B Nazanin" pitchFamily="2" charset="-78"/>
              </a:rPr>
              <a:t>.</a:t>
            </a:r>
            <a:endParaRPr lang="en-US" dirty="0" smtClean="0">
              <a:cs typeface="B Nazanin" pitchFamily="2" charset="-78"/>
            </a:endParaRPr>
          </a:p>
          <a:p>
            <a:pPr algn="r" rtl="1">
              <a:buFontTx/>
              <a:buChar char="-"/>
            </a:pPr>
            <a:r>
              <a:rPr lang="ar-SA" dirty="0">
                <a:cs typeface="B Nazanin" pitchFamily="2" charset="-78"/>
              </a:rPr>
              <a:t/>
            </a:r>
            <a:br>
              <a:rPr lang="ar-SA" dirty="0">
                <a:cs typeface="B Nazanin" pitchFamily="2" charset="-78"/>
              </a:rPr>
            </a:br>
            <a:r>
              <a:rPr lang="ar-SA" dirty="0">
                <a:cs typeface="B Nazanin" pitchFamily="2" charset="-78"/>
              </a:rPr>
              <a:t>- عمده ترین نوع سوختگی ها در کودکان، سوختگی با مایعات داغ، </a:t>
            </a:r>
            <a:r>
              <a:rPr lang="ar-SA" dirty="0" smtClean="0">
                <a:cs typeface="B Nazanin" pitchFamily="2" charset="-78"/>
              </a:rPr>
              <a:t>سوختگی </a:t>
            </a:r>
            <a:r>
              <a:rPr lang="ar-SA" dirty="0">
                <a:cs typeface="B Nazanin" pitchFamily="2" charset="-78"/>
              </a:rPr>
              <a:t>با آب حمام و سوختگی با اشیای داغ می باشد.</a:t>
            </a:r>
            <a:br>
              <a:rPr lang="ar-SA" dirty="0">
                <a:cs typeface="B Nazanin" pitchFamily="2" charset="-78"/>
              </a:rPr>
            </a:br>
            <a:r>
              <a:rPr lang="ar-SA" dirty="0">
                <a:cs typeface="B Nazanin" pitchFamily="2" charset="-78"/>
              </a:rPr>
              <a:t/>
            </a:r>
            <a:br>
              <a:rPr lang="ar-SA" dirty="0">
                <a:cs typeface="B Nazanin" pitchFamily="2" charset="-78"/>
              </a:rPr>
            </a:br>
            <a:r>
              <a:rPr lang="fa-IR" dirty="0" smtClean="0">
                <a:cs typeface="B Nazanin" pitchFamily="2" charset="-78"/>
              </a:rPr>
              <a:t>سوختگي ناشي از آتش عامل مرگ حدود </a:t>
            </a:r>
            <a:r>
              <a:rPr lang="fa-IR" dirty="0" smtClean="0">
                <a:solidFill>
                  <a:srgbClr val="FF0000"/>
                </a:solidFill>
                <a:cs typeface="B Nazanin" pitchFamily="2" charset="-78"/>
              </a:rPr>
              <a:t>96 هزار كودك </a:t>
            </a:r>
            <a:r>
              <a:rPr lang="fa-IR" dirty="0" smtClean="0">
                <a:cs typeface="B Nazanin" pitchFamily="2" charset="-78"/>
              </a:rPr>
              <a:t>در سال است. </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36"/>
            <a:ext cx="8229600" cy="1500198"/>
          </a:xfrm>
        </p:spPr>
        <p:txBody>
          <a:bodyPr/>
          <a:lstStyle/>
          <a:p>
            <a:pPr algn="ctr"/>
            <a:r>
              <a:rPr lang="ar-SA" dirty="0" smtClean="0">
                <a:solidFill>
                  <a:srgbClr val="C00000"/>
                </a:solidFill>
              </a:rPr>
              <a:t>پیشگیری از سوختگی</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aheri\Desktop\مادران\fu168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604867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815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solidFill>
                  <a:srgbClr val="FF0000"/>
                </a:solidFill>
                <a:cs typeface="B Titr" pitchFamily="2" charset="-78"/>
              </a:rPr>
              <a:t>اهمیت پیشگیری از سوانح وحوادث در کودکان</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Nazanin" pitchFamily="2" charset="-78"/>
              </a:rPr>
              <a:t>در تمامی جوامع , کودکان از آسیب پذیرترین افراد در برابر حوادث هستند.ارتقائ سلامت کودکان از مهمترین شاخص های سطح سلامت یک جامعه بوده و پیشگیری از وقوع حادثه در کودکان , مستلزم رعایت نکات ایمنی است.</a:t>
            </a:r>
          </a:p>
          <a:p>
            <a:pPr algn="r" rtl="1"/>
            <a:r>
              <a:rPr lang="fa-IR" dirty="0" smtClean="0">
                <a:cs typeface="B Nazanin" pitchFamily="2" charset="-78"/>
              </a:rPr>
              <a:t>کودکان قادر به درک خطرات پیرامون خود نبوده و در برابربسیاری از خطرها ,آسیب پذیری بیشتری دارند. </a:t>
            </a:r>
          </a:p>
          <a:p>
            <a:pPr algn="r" rtl="1"/>
            <a:r>
              <a:rPr lang="fa-IR" dirty="0" smtClean="0">
                <a:cs typeface="B Nazanin" pitchFamily="2" charset="-78"/>
              </a:rPr>
              <a:t>حوادث دوران کودکی علاوه برمرگ ومیر با میزان بالای ناتوانی نیز همراه می باشند و هزاران کودک نا چارند به دلیل آسیب های ناشی از سوانح ,مابقی عمر خود را با معلولیت و ناتوانی سپری کنند</a:t>
            </a:r>
            <a:endParaRPr lang="en-US" dirty="0">
              <a:cs typeface="B Nazanin" pitchFamily="2" charset="-78"/>
            </a:endParaRPr>
          </a:p>
        </p:txBody>
      </p:sp>
    </p:spTree>
    <p:extLst>
      <p:ext uri="{BB962C8B-B14F-4D97-AF65-F5344CB8AC3E}">
        <p14:creationId xmlns:p14="http://schemas.microsoft.com/office/powerpoint/2010/main" val="357538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95892"/>
          </a:xfrm>
        </p:spPr>
        <p:txBody>
          <a:bodyPr>
            <a:normAutofit lnSpcReduction="10000"/>
          </a:bodyPr>
          <a:lstStyle/>
          <a:p>
            <a:pPr algn="r" rtl="1"/>
            <a:r>
              <a:rPr lang="ar-SA" dirty="0">
                <a:cs typeface="B Nazanin" pitchFamily="2" charset="-78"/>
              </a:rPr>
              <a:t>- در صورت استفاده از کتری برقی آن را در محل امنی بگذارید.سیم کتری را به حالت آویزان قرار ندهید و به محض جوش آمدن آب سیم را از کتری و پریز برق خارج کنید</a:t>
            </a:r>
            <a:r>
              <a:rPr lang="ar-SA" dirty="0" smtClean="0">
                <a:cs typeface="B Nazanin" pitchFamily="2" charset="-78"/>
              </a:rPr>
              <a:t>.</a:t>
            </a:r>
            <a:r>
              <a:rPr lang="ar-SA" dirty="0">
                <a:cs typeface="B Nazanin" pitchFamily="2" charset="-78"/>
              </a:rPr>
              <a:t> </a:t>
            </a:r>
            <a:endParaRPr lang="en-US" dirty="0" smtClean="0">
              <a:cs typeface="B Nazanin" pitchFamily="2" charset="-78"/>
            </a:endParaRPr>
          </a:p>
          <a:p>
            <a:pPr algn="r" rtl="1"/>
            <a:endParaRPr lang="fa-IR" dirty="0" smtClean="0">
              <a:cs typeface="B Nazanin" pitchFamily="2" charset="-78"/>
            </a:endParaRPr>
          </a:p>
          <a:p>
            <a:pPr algn="r" rtl="1"/>
            <a:r>
              <a:rPr lang="ar-SA" dirty="0" smtClean="0">
                <a:cs typeface="B Nazanin" pitchFamily="2" charset="-78"/>
              </a:rPr>
              <a:t>ظرف </a:t>
            </a:r>
            <a:r>
              <a:rPr lang="ar-SA" dirty="0">
                <a:cs typeface="B Nazanin" pitchFamily="2" charset="-78"/>
              </a:rPr>
              <a:t>های حاوی مایعات داغ از قبیل قوری چای، ظرف سوپ و ... را دور از دسترس کودک نگاه دارید</a:t>
            </a:r>
            <a:r>
              <a:rPr lang="ar-SA" dirty="0" smtClean="0">
                <a:cs typeface="B Nazanin" pitchFamily="2" charset="-78"/>
              </a:rPr>
              <a:t>.</a:t>
            </a:r>
            <a:endParaRPr lang="en-US" dirty="0" smtClean="0">
              <a:cs typeface="B Nazanin" pitchFamily="2" charset="-78"/>
            </a:endParaRPr>
          </a:p>
          <a:p>
            <a:pPr algn="r" rtl="1"/>
            <a:r>
              <a:rPr lang="ar-SA" dirty="0">
                <a:cs typeface="B Nazanin" pitchFamily="2" charset="-78"/>
              </a:rPr>
              <a:t/>
            </a:r>
            <a:br>
              <a:rPr lang="ar-SA" dirty="0">
                <a:cs typeface="B Nazanin" pitchFamily="2" charset="-78"/>
              </a:rPr>
            </a:br>
            <a:r>
              <a:rPr lang="fa-IR" dirty="0" smtClean="0">
                <a:cs typeface="B Nazanin" pitchFamily="2" charset="-78"/>
              </a:rPr>
              <a:t>د</a:t>
            </a:r>
            <a:r>
              <a:rPr lang="ar-SA" dirty="0" smtClean="0">
                <a:cs typeface="B Nazanin" pitchFamily="2" charset="-78"/>
              </a:rPr>
              <a:t>ستگیره </a:t>
            </a:r>
            <a:r>
              <a:rPr lang="ar-SA" dirty="0">
                <a:cs typeface="B Nazanin" pitchFamily="2" charset="-78"/>
              </a:rPr>
              <a:t>های ظروف حاوی مایع داغ روی اجاق مانند تابه و قابلمه را به طرف بیرون در دسترس کودکان قرار </a:t>
            </a:r>
            <a:r>
              <a:rPr lang="ar-SA" dirty="0" smtClean="0">
                <a:cs typeface="B Nazanin" pitchFamily="2" charset="-78"/>
              </a:rPr>
              <a:t>ندهید</a:t>
            </a:r>
            <a:endParaRPr lang="en-US" dirty="0" smtClean="0">
              <a:cs typeface="B Nazanin" pitchFamily="2" charset="-78"/>
            </a:endParaRPr>
          </a:p>
          <a:p>
            <a:pPr algn="r" rtl="1"/>
            <a:endParaRPr lang="fa-IR" dirty="0" smtClean="0">
              <a:cs typeface="B Nazanin" pitchFamily="2" charset="-78"/>
            </a:endParaRPr>
          </a:p>
          <a:p>
            <a:pPr algn="r" rtl="1"/>
            <a:r>
              <a:rPr lang="ar-SA" dirty="0" smtClean="0">
                <a:cs typeface="B Nazanin" pitchFamily="2" charset="-78"/>
              </a:rPr>
              <a:t>مایعات </a:t>
            </a:r>
            <a:r>
              <a:rPr lang="ar-SA" dirty="0">
                <a:cs typeface="B Nazanin" pitchFamily="2" charset="-78"/>
              </a:rPr>
              <a:t>داغ را از روی سر کودکان عبور ندهید.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462744" cy="5904656"/>
          </a:xfrm>
        </p:spPr>
        <p:txBody>
          <a:bodyPr>
            <a:noAutofit/>
          </a:bodyPr>
          <a:lstStyle/>
          <a:p>
            <a:pPr algn="r" rtl="1"/>
            <a:r>
              <a:rPr lang="ar-SA" sz="2800" dirty="0">
                <a:cs typeface="B Nazanin" pitchFamily="2" charset="-78"/>
              </a:rPr>
              <a:t>هنگام نوشیدن چای یا قهوه داغ کودک را بغل نکنید. زیرا ممکن است کودک با ضربه زدن به فنجان یا به دست شما باعث ریختن مایع و سوختگی شود</a:t>
            </a:r>
            <a:r>
              <a:rPr lang="ar-SA" sz="2800" dirty="0" smtClean="0">
                <a:cs typeface="B Nazanin" pitchFamily="2" charset="-78"/>
              </a:rPr>
              <a:t>.</a:t>
            </a:r>
            <a:endParaRPr lang="fa-IR" sz="2800" dirty="0" smtClean="0">
              <a:cs typeface="B Nazanin" pitchFamily="2" charset="-78"/>
            </a:endParaRPr>
          </a:p>
          <a:p>
            <a:pPr algn="r" rtl="1"/>
            <a:r>
              <a:rPr lang="ar-SA" sz="2800" dirty="0" smtClean="0">
                <a:cs typeface="B Nazanin" pitchFamily="2" charset="-78"/>
              </a:rPr>
              <a:t>جهت </a:t>
            </a:r>
            <a:r>
              <a:rPr lang="ar-SA" sz="2800" dirty="0">
                <a:cs typeface="B Nazanin" pitchFamily="2" charset="-78"/>
              </a:rPr>
              <a:t>جلوگیری از واژگون شدن سماور یک حفاظ جهت محکم شدن آن تعبیه نمایید. بهتر است دسته های سماور را به دیوار محکم </a:t>
            </a:r>
            <a:r>
              <a:rPr lang="ar-SA" sz="2800" dirty="0" smtClean="0">
                <a:cs typeface="B Nazanin" pitchFamily="2" charset="-78"/>
              </a:rPr>
              <a:t>نمایید</a:t>
            </a:r>
            <a:endParaRPr lang="fa-IR" sz="2800" dirty="0" smtClean="0">
              <a:cs typeface="B Nazanin" pitchFamily="2" charset="-78"/>
            </a:endParaRPr>
          </a:p>
          <a:p>
            <a:pPr algn="r" rtl="1"/>
            <a:r>
              <a:rPr lang="ar-SA" sz="2800" dirty="0" smtClean="0">
                <a:cs typeface="B Nazanin" pitchFamily="2" charset="-78"/>
              </a:rPr>
              <a:t>- </a:t>
            </a:r>
            <a:r>
              <a:rPr lang="ar-SA" sz="2800" dirty="0">
                <a:cs typeface="B Nazanin" pitchFamily="2" charset="-78"/>
              </a:rPr>
              <a:t>روش های پیشگیری از سوختگی را به زبان ساده به کودک بیاموزید</a:t>
            </a:r>
            <a:r>
              <a:rPr lang="ar-SA" sz="2800" dirty="0" smtClean="0">
                <a:cs typeface="B Nazanin" pitchFamily="2" charset="-78"/>
              </a:rPr>
              <a:t>.</a:t>
            </a:r>
            <a:endParaRPr lang="fa-IR" sz="2800" dirty="0" smtClean="0">
              <a:cs typeface="B Nazanin" pitchFamily="2" charset="-78"/>
            </a:endParaRPr>
          </a:p>
          <a:p>
            <a:pPr algn="r" rtl="1"/>
            <a:r>
              <a:rPr lang="ar-SA" sz="2800" dirty="0" smtClean="0">
                <a:cs typeface="B Nazanin" pitchFamily="2" charset="-78"/>
              </a:rPr>
              <a:t>- </a:t>
            </a:r>
            <a:r>
              <a:rPr lang="ar-SA" sz="2800" dirty="0">
                <a:cs typeface="B Nazanin" pitchFamily="2" charset="-78"/>
              </a:rPr>
              <a:t>مایعات داغ را روی میزهای پوشیده با رومیزی بلند و آویزان قرار ندهید</a:t>
            </a:r>
            <a:r>
              <a:rPr lang="ar-SA" sz="2800" dirty="0" smtClean="0">
                <a:cs typeface="B Nazanin" pitchFamily="2" charset="-78"/>
              </a:rPr>
              <a:t>.</a:t>
            </a:r>
            <a:endParaRPr lang="fa-IR" sz="2800" dirty="0" smtClean="0">
              <a:cs typeface="B Nazanin" pitchFamily="2" charset="-78"/>
            </a:endParaRPr>
          </a:p>
          <a:p>
            <a:pPr algn="r" rtl="1"/>
            <a:r>
              <a:rPr lang="ar-SA" sz="2800" dirty="0" smtClean="0">
                <a:cs typeface="B Nazanin" pitchFamily="2" charset="-78"/>
              </a:rPr>
              <a:t>- </a:t>
            </a:r>
            <a:r>
              <a:rPr lang="ar-SA" sz="2800" dirty="0">
                <a:cs typeface="B Nazanin" pitchFamily="2" charset="-78"/>
              </a:rPr>
              <a:t>ظروف حاوی مایعات داغ و خطرناک را در لبه بلندی های در دسترس کودکان قرار ندهید.</a:t>
            </a:r>
            <a:br>
              <a:rPr lang="ar-SA" sz="2800" dirty="0">
                <a:cs typeface="B Nazanin" pitchFamily="2" charset="-78"/>
              </a:rPr>
            </a:br>
            <a:r>
              <a:rPr lang="ar-SA" sz="2800" dirty="0" smtClean="0">
                <a:cs typeface="B Nazanin" pitchFamily="2" charset="-78"/>
              </a:rPr>
              <a:t>- </a:t>
            </a:r>
            <a:r>
              <a:rPr lang="ar-SA" sz="2800" dirty="0">
                <a:cs typeface="B Nazanin" pitchFamily="2" charset="-78"/>
              </a:rPr>
              <a:t>مسؤولیت حمل ظروف مایعات داغ را به کودک واگذار نکنید.</a:t>
            </a:r>
            <a:br>
              <a:rPr lang="ar-SA" sz="2800" dirty="0">
                <a:cs typeface="B Nazanin" pitchFamily="2" charset="-78"/>
              </a:rPr>
            </a:br>
            <a:r>
              <a:rPr lang="ar-SA" sz="2800" dirty="0">
                <a:cs typeface="B Nazanin" pitchFamily="2" charset="-78"/>
              </a:rPr>
              <a:t/>
            </a:r>
            <a:br>
              <a:rPr lang="ar-SA" sz="2800" dirty="0">
                <a:cs typeface="B Nazanin" pitchFamily="2" charset="-78"/>
              </a:rPr>
            </a:b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53082"/>
          </a:xfrm>
        </p:spPr>
        <p:txBody>
          <a:bodyPr>
            <a:normAutofit lnSpcReduction="10000"/>
          </a:bodyPr>
          <a:lstStyle/>
          <a:p>
            <a:pPr algn="r" rtl="1"/>
            <a:r>
              <a:rPr lang="ar-SA" dirty="0"/>
              <a:t>و</a:t>
            </a:r>
            <a:r>
              <a:rPr lang="ar-SA" dirty="0">
                <a:cs typeface="B Nazanin" pitchFamily="2" charset="-78"/>
              </a:rPr>
              <a:t>سایلی مانند اتو را بلافاصله پس از استفاده از دسترس </a:t>
            </a:r>
            <a:r>
              <a:rPr lang="ar-SA" dirty="0" smtClean="0">
                <a:cs typeface="B Nazanin" pitchFamily="2" charset="-78"/>
              </a:rPr>
              <a:t>کودک </a:t>
            </a:r>
            <a:r>
              <a:rPr lang="ar-SA" dirty="0">
                <a:cs typeface="B Nazanin" pitchFamily="2" charset="-78"/>
              </a:rPr>
              <a:t>دور کنید</a:t>
            </a:r>
            <a:r>
              <a:rPr lang="ar-SA" dirty="0" smtClean="0">
                <a:cs typeface="B Nazanin" pitchFamily="2" charset="-78"/>
              </a:rPr>
              <a:t>.</a:t>
            </a:r>
            <a:endParaRPr lang="fa-IR" dirty="0" smtClean="0">
              <a:cs typeface="B Nazanin" pitchFamily="2" charset="-78"/>
            </a:endParaRPr>
          </a:p>
          <a:p>
            <a:pPr algn="r" rtl="1">
              <a:buFontTx/>
              <a:buChar char="-"/>
            </a:pPr>
            <a:r>
              <a:rPr lang="ar-SA" dirty="0" smtClean="0">
                <a:cs typeface="B Nazanin" pitchFamily="2" charset="-78"/>
              </a:rPr>
              <a:t>وسایل </a:t>
            </a:r>
            <a:r>
              <a:rPr lang="ar-SA" dirty="0">
                <a:cs typeface="B Nazanin" pitchFamily="2" charset="-78"/>
              </a:rPr>
              <a:t>آتش زا مثل کبریت یا فندک را دور از دسترس کودک نگاه داشته و </a:t>
            </a:r>
            <a:r>
              <a:rPr lang="ar-SA" dirty="0" smtClean="0">
                <a:cs typeface="B Nazanin" pitchFamily="2" charset="-78"/>
              </a:rPr>
              <a:t>استفاده </a:t>
            </a:r>
            <a:r>
              <a:rPr lang="ar-SA" dirty="0">
                <a:cs typeface="B Nazanin" pitchFamily="2" charset="-78"/>
              </a:rPr>
              <a:t>از آن را به کودک یاد ندهید</a:t>
            </a:r>
            <a:r>
              <a:rPr lang="ar-SA" dirty="0" smtClean="0">
                <a:cs typeface="B Nazanin" pitchFamily="2" charset="-78"/>
              </a:rPr>
              <a:t>.</a:t>
            </a:r>
            <a:endParaRPr lang="fa-IR" dirty="0" smtClean="0">
              <a:cs typeface="B Nazanin" pitchFamily="2" charset="-78"/>
            </a:endParaRPr>
          </a:p>
          <a:p>
            <a:pPr algn="r" rtl="1">
              <a:buFontTx/>
              <a:buChar char="-"/>
            </a:pPr>
            <a:r>
              <a:rPr lang="ar-SA" dirty="0" smtClean="0">
                <a:cs typeface="B Nazanin" pitchFamily="2" charset="-78"/>
              </a:rPr>
              <a:t>- چای و سایر نوشیدنی های داغ را در وسط اتاق نگذارید. کتری چای بهتر است کنار دیوار قرار بگیرد و اطرافیان کاملا مراقب کودکان باشند.</a:t>
            </a:r>
            <a:endParaRPr lang="fa-IR" dirty="0" smtClean="0">
              <a:cs typeface="B Nazanin" pitchFamily="2" charset="-78"/>
            </a:endParaRPr>
          </a:p>
          <a:p>
            <a:pPr algn="r" rtl="1">
              <a:buFontTx/>
              <a:buChar char="-"/>
            </a:pPr>
            <a:r>
              <a:rPr lang="ar-SA" dirty="0" smtClean="0">
                <a:cs typeface="B Nazanin" pitchFamily="2" charset="-78"/>
              </a:rPr>
              <a:t/>
            </a:r>
            <a:br>
              <a:rPr lang="ar-SA" dirty="0" smtClean="0">
                <a:cs typeface="B Nazanin" pitchFamily="2" charset="-78"/>
              </a:rPr>
            </a:br>
            <a:r>
              <a:rPr lang="fa-IR" dirty="0" smtClean="0">
                <a:cs typeface="B Nazanin" pitchFamily="2" charset="-78"/>
              </a:rPr>
              <a:t>-</a:t>
            </a:r>
            <a:r>
              <a:rPr lang="ar-SA" dirty="0" smtClean="0">
                <a:cs typeface="B Nazanin" pitchFamily="2" charset="-78"/>
              </a:rPr>
              <a:t> استفاده کودک از سماور حتی هنگامی که آب سرد دارد خطرناک است، زیرا کودک به استفاده از آن عادت می کند و در هنگام داغ بودن آب آن باعث حادثه می شود.</a:t>
            </a:r>
            <a:br>
              <a:rPr lang="ar-SA" dirty="0" smtClean="0">
                <a:cs typeface="B Nazanin" pitchFamily="2" charset="-78"/>
              </a:rPr>
            </a:br>
            <a:r>
              <a:rPr lang="ar-SA" dirty="0" smtClean="0">
                <a:cs typeface="B Nazanin" pitchFamily="2" charset="-78"/>
              </a:rPr>
              <a:t>- شعله اجاق گاز و ... را بلافاصله پس از استفاده خاموش کنید. ممکن است افتادن اشیای قابل اشتعال مثل دستمال روی شعله آتش موجب آتش سوزی و سوختگی شود</a:t>
            </a:r>
            <a:endParaRPr lang="en-US" dirty="0"/>
          </a:p>
        </p:txBody>
      </p:sp>
    </p:spTree>
    <p:extLst>
      <p:ext uri="{BB962C8B-B14F-4D97-AF65-F5344CB8AC3E}">
        <p14:creationId xmlns:p14="http://schemas.microsoft.com/office/powerpoint/2010/main" val="4015265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myup.ir/images/03191177738935807741.jpg">
            <a:hlinkClick r:id="rId2" tgtFrame="_blank"/>
          </p:cNvPr>
          <p:cNvPicPr>
            <a:picLocks noGrp="1"/>
          </p:cNvPicPr>
          <p:nvPr>
            <p:ph idx="1"/>
          </p:nvPr>
        </p:nvPicPr>
        <p:blipFill>
          <a:blip r:embed="rId3"/>
          <a:stretch>
            <a:fillRect/>
          </a:stretch>
        </p:blipFill>
        <p:spPr bwMode="auto">
          <a:xfrm>
            <a:off x="2357642" y="1600200"/>
            <a:ext cx="4428715" cy="4708525"/>
          </a:xfrm>
          <a:prstGeom prst="rect">
            <a:avLst/>
          </a:prstGeom>
          <a:noFill/>
          <a:ln w="9525">
            <a:noFill/>
            <a:miter lim="800000"/>
            <a:headEnd/>
            <a:tailEnd/>
          </a:ln>
        </p:spPr>
      </p:pic>
      <p:pic>
        <p:nvPicPr>
          <p:cNvPr id="5" name="Content Placeholder 3" descr="http://www.myup.ir/images/51852176394706632209.jpg">
            <a:hlinkClick r:id="rId2" tgtFrame="_blank"/>
          </p:cNvPr>
          <p:cNvPicPr>
            <a:picLocks/>
          </p:cNvPicPr>
          <p:nvPr/>
        </p:nvPicPr>
        <p:blipFill>
          <a:blip r:embed="rId4"/>
          <a:srcRect/>
          <a:stretch>
            <a:fillRect/>
          </a:stretch>
        </p:blipFill>
        <p:spPr bwMode="auto">
          <a:xfrm>
            <a:off x="611560" y="1556792"/>
            <a:ext cx="3814936" cy="4752528"/>
          </a:xfrm>
          <a:prstGeom prst="rect">
            <a:avLst/>
          </a:prstGeom>
          <a:noFill/>
          <a:ln w="9525">
            <a:noFill/>
            <a:miter lim="800000"/>
            <a:headEnd/>
            <a:tailEnd/>
          </a:ln>
        </p:spPr>
      </p:pic>
    </p:spTree>
    <p:extLst>
      <p:ext uri="{BB962C8B-B14F-4D97-AF65-F5344CB8AC3E}">
        <p14:creationId xmlns:p14="http://schemas.microsoft.com/office/powerpoint/2010/main" val="173198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myup.ir/images/98326054698153842801.jpg">
            <a:hlinkClick r:id="rId2" tgtFrame="_blank"/>
          </p:cNvPr>
          <p:cNvPicPr/>
          <p:nvPr/>
        </p:nvPicPr>
        <p:blipFill>
          <a:blip r:embed="rId3"/>
          <a:srcRect/>
          <a:stretch>
            <a:fillRect/>
          </a:stretch>
        </p:blipFill>
        <p:spPr bwMode="auto">
          <a:xfrm>
            <a:off x="438175" y="2986226"/>
            <a:ext cx="2549649" cy="2819038"/>
          </a:xfrm>
          <a:prstGeom prst="rect">
            <a:avLst/>
          </a:prstGeom>
          <a:noFill/>
          <a:ln w="9525">
            <a:noFill/>
            <a:miter lim="800000"/>
            <a:headEnd/>
            <a:tailEnd/>
          </a:ln>
        </p:spPr>
      </p:pic>
      <p:pic>
        <p:nvPicPr>
          <p:cNvPr id="6" name="Picture 5" descr="http://www.myup.ir/images/06272843684162501934.jpg">
            <a:hlinkClick r:id="rId2" tgtFrame="_blank"/>
          </p:cNvPr>
          <p:cNvPicPr/>
          <p:nvPr/>
        </p:nvPicPr>
        <p:blipFill>
          <a:blip r:embed="rId4"/>
          <a:srcRect/>
          <a:stretch>
            <a:fillRect/>
          </a:stretch>
        </p:blipFill>
        <p:spPr bwMode="auto">
          <a:xfrm>
            <a:off x="2987824" y="313549"/>
            <a:ext cx="3024336" cy="2755411"/>
          </a:xfrm>
          <a:prstGeom prst="rect">
            <a:avLst/>
          </a:prstGeom>
          <a:noFill/>
          <a:ln w="9525">
            <a:noFill/>
            <a:miter lim="800000"/>
            <a:headEnd/>
            <a:tailEnd/>
          </a:ln>
        </p:spPr>
      </p:pic>
      <p:pic>
        <p:nvPicPr>
          <p:cNvPr id="7" name="Picture 6" descr="http://www.myup.ir/images/58214174324122499964.jpg">
            <a:hlinkClick r:id="rId2" tgtFrame="_blank"/>
          </p:cNvPr>
          <p:cNvPicPr/>
          <p:nvPr/>
        </p:nvPicPr>
        <p:blipFill>
          <a:blip r:embed="rId5"/>
          <a:srcRect/>
          <a:stretch>
            <a:fillRect/>
          </a:stretch>
        </p:blipFill>
        <p:spPr bwMode="auto">
          <a:xfrm>
            <a:off x="6012160" y="3068959"/>
            <a:ext cx="2808312" cy="2649463"/>
          </a:xfrm>
          <a:prstGeom prst="rect">
            <a:avLst/>
          </a:prstGeom>
          <a:noFill/>
          <a:ln w="9525">
            <a:noFill/>
            <a:miter lim="800000"/>
            <a:headEnd/>
            <a:tailEnd/>
          </a:ln>
        </p:spPr>
      </p:pic>
    </p:spTree>
    <p:extLst>
      <p:ext uri="{BB962C8B-B14F-4D97-AF65-F5344CB8AC3E}">
        <p14:creationId xmlns:p14="http://schemas.microsoft.com/office/powerpoint/2010/main" val="1574617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57232"/>
            <a:ext cx="8229600" cy="2000264"/>
          </a:xfrm>
        </p:spPr>
        <p:txBody>
          <a:bodyPr/>
          <a:lstStyle/>
          <a:p>
            <a:pPr algn="ctr" rtl="1"/>
            <a:r>
              <a:rPr lang="fa-IR" dirty="0" smtClean="0">
                <a:solidFill>
                  <a:srgbClr val="FF0000"/>
                </a:solidFill>
                <a:cs typeface="B Titr" pitchFamily="2" charset="-78"/>
              </a:rPr>
              <a:t>اقدامات</a:t>
            </a:r>
            <a:r>
              <a:rPr lang="en-US" dirty="0" smtClean="0">
                <a:solidFill>
                  <a:srgbClr val="FF0000"/>
                </a:solidFill>
                <a:cs typeface="B Titr" pitchFamily="2" charset="-78"/>
              </a:rPr>
              <a:t> </a:t>
            </a:r>
            <a:r>
              <a:rPr lang="fa-IR" dirty="0" smtClean="0">
                <a:solidFill>
                  <a:srgbClr val="FF0000"/>
                </a:solidFill>
                <a:cs typeface="B Titr" pitchFamily="2" charset="-78"/>
              </a:rPr>
              <a:t>پس از حادثه سوختگی </a:t>
            </a:r>
            <a:endParaRPr lang="en-US"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475312"/>
          </a:xfrm>
        </p:spPr>
        <p:txBody>
          <a:bodyPr>
            <a:normAutofit fontScale="92500" lnSpcReduction="10000"/>
          </a:bodyPr>
          <a:lstStyle/>
          <a:p>
            <a:pPr algn="r"/>
            <a:r>
              <a:rPr lang="fa-IR" sz="2400" dirty="0" smtClean="0">
                <a:cs typeface="B Nazanin" pitchFamily="2" charset="-78"/>
              </a:rPr>
              <a:t>1</a:t>
            </a:r>
            <a:r>
              <a:rPr lang="ar-SA" sz="2400" dirty="0" smtClean="0">
                <a:cs typeface="B Nazanin" pitchFamily="2" charset="-78"/>
              </a:rPr>
              <a:t>- </a:t>
            </a:r>
            <a:r>
              <a:rPr lang="ar-SA" sz="2400" dirty="0">
                <a:cs typeface="B Nazanin" pitchFamily="2" charset="-78"/>
              </a:rPr>
              <a:t>فورا لباس های کودک را پاره کرده و از بدن او خارج کنید، ولی اگر لباس به تن چسبیده آن را از پوست نکنید</a:t>
            </a:r>
            <a:r>
              <a:rPr lang="ar-SA" sz="2400" dirty="0" smtClean="0">
                <a:cs typeface="B Nazanin" pitchFamily="2" charset="-78"/>
              </a:rPr>
              <a:t>.</a:t>
            </a:r>
            <a:endParaRPr lang="en-US" sz="2400" dirty="0" smtClean="0">
              <a:cs typeface="B Nazanin" pitchFamily="2" charset="-78"/>
            </a:endParaRPr>
          </a:p>
          <a:p>
            <a:pPr marL="0" indent="0" algn="r" rtl="1">
              <a:buNone/>
            </a:pPr>
            <a:r>
              <a:rPr lang="ar-SA" sz="2400" dirty="0" smtClean="0">
                <a:cs typeface="B Nazanin" pitchFamily="2" charset="-78"/>
              </a:rPr>
              <a:t>2- </a:t>
            </a:r>
            <a:r>
              <a:rPr lang="ar-SA" sz="2400" dirty="0">
                <a:cs typeface="B Nazanin" pitchFamily="2" charset="-78"/>
              </a:rPr>
              <a:t>محل سوختگی را فورا به مدت 10 دقیقه زیر آب سرد بگیرید تا حرارت آن کاهش یابد</a:t>
            </a:r>
            <a:r>
              <a:rPr lang="ar-SA" sz="2400" dirty="0" smtClean="0">
                <a:cs typeface="B Nazanin" pitchFamily="2" charset="-78"/>
              </a:rPr>
              <a:t>.</a:t>
            </a:r>
            <a:endParaRPr lang="en-US" sz="2400" dirty="0" smtClean="0">
              <a:cs typeface="B Nazanin" pitchFamily="2" charset="-78"/>
            </a:endParaRPr>
          </a:p>
          <a:p>
            <a:pPr marL="0" indent="0" algn="r" rtl="1">
              <a:buNone/>
            </a:pPr>
            <a:r>
              <a:rPr lang="ar-SA" sz="2400" dirty="0">
                <a:cs typeface="B Nazanin" pitchFamily="2" charset="-78"/>
              </a:rPr>
              <a:t/>
            </a:r>
            <a:br>
              <a:rPr lang="ar-SA" sz="2400" dirty="0">
                <a:cs typeface="B Nazanin" pitchFamily="2" charset="-78"/>
              </a:rPr>
            </a:br>
            <a:r>
              <a:rPr lang="ar-SA" sz="2400" dirty="0">
                <a:cs typeface="B Nazanin" pitchFamily="2" charset="-78"/>
              </a:rPr>
              <a:t>3- قبل از این که محل سوختگی ورم کند، اشیایی مانند النگو، انگشتر و گردن بند را خارج کنید</a:t>
            </a:r>
            <a:r>
              <a:rPr lang="ar-SA" sz="2400" dirty="0" smtClean="0">
                <a:cs typeface="B Nazanin" pitchFamily="2" charset="-78"/>
              </a:rPr>
              <a:t>.</a:t>
            </a:r>
            <a:endParaRPr lang="en-US" sz="2400" dirty="0" smtClean="0">
              <a:cs typeface="B Nazanin" pitchFamily="2" charset="-78"/>
            </a:endParaRPr>
          </a:p>
          <a:p>
            <a:pPr marL="0" indent="0" algn="r" rtl="1">
              <a:buNone/>
            </a:pPr>
            <a:r>
              <a:rPr lang="ar-SA" sz="2400" dirty="0">
                <a:cs typeface="B Nazanin" pitchFamily="2" charset="-78"/>
              </a:rPr>
              <a:t/>
            </a:r>
            <a:br>
              <a:rPr lang="ar-SA" sz="2400" dirty="0">
                <a:cs typeface="B Nazanin" pitchFamily="2" charset="-78"/>
              </a:rPr>
            </a:br>
            <a:r>
              <a:rPr lang="ar-SA" sz="2400" dirty="0">
                <a:cs typeface="B Nazanin" pitchFamily="2" charset="-78"/>
              </a:rPr>
              <a:t>4- برای جلوگیری از عفونت، محل سوختگی را با تکه پارچه تمیز و نازک، یا گاز استریل بپوشانید</a:t>
            </a:r>
            <a:r>
              <a:rPr lang="ar-SA" sz="2400" dirty="0" smtClean="0">
                <a:cs typeface="B Nazanin" pitchFamily="2" charset="-78"/>
              </a:rPr>
              <a:t>.</a:t>
            </a:r>
            <a:endParaRPr lang="en-US" sz="2400" dirty="0" smtClean="0">
              <a:cs typeface="B Nazanin" pitchFamily="2" charset="-78"/>
            </a:endParaRPr>
          </a:p>
          <a:p>
            <a:pPr marL="0" indent="0" algn="r" rtl="1">
              <a:buNone/>
            </a:pPr>
            <a:r>
              <a:rPr lang="ar-SA" sz="2400" dirty="0">
                <a:cs typeface="B Nazanin" pitchFamily="2" charset="-78"/>
              </a:rPr>
              <a:t/>
            </a:r>
            <a:br>
              <a:rPr lang="ar-SA" sz="2400" dirty="0">
                <a:cs typeface="B Nazanin" pitchFamily="2" charset="-78"/>
              </a:rPr>
            </a:br>
            <a:r>
              <a:rPr lang="ar-SA" sz="2400" dirty="0">
                <a:cs typeface="B Nazanin" pitchFamily="2" charset="-78"/>
              </a:rPr>
              <a:t>5- تاول های محل سوختگی را نترکانید، زیرا باعث عفونت می شود</a:t>
            </a:r>
            <a:r>
              <a:rPr lang="ar-SA" sz="2400" dirty="0" smtClean="0">
                <a:cs typeface="B Nazanin" pitchFamily="2" charset="-78"/>
              </a:rPr>
              <a:t>.</a:t>
            </a:r>
            <a:endParaRPr lang="en-US" sz="2400" dirty="0" smtClean="0">
              <a:cs typeface="B Nazanin" pitchFamily="2" charset="-78"/>
            </a:endParaRPr>
          </a:p>
          <a:p>
            <a:pPr marL="0" indent="0" algn="r" rtl="1">
              <a:buNone/>
            </a:pPr>
            <a:r>
              <a:rPr lang="ar-SA" sz="2400" dirty="0">
                <a:cs typeface="B Nazanin" pitchFamily="2" charset="-78"/>
              </a:rPr>
              <a:t/>
            </a:r>
            <a:br>
              <a:rPr lang="ar-SA" sz="2400" dirty="0">
                <a:cs typeface="B Nazanin" pitchFamily="2" charset="-78"/>
              </a:rPr>
            </a:br>
            <a:r>
              <a:rPr lang="ar-SA" sz="2400" dirty="0">
                <a:cs typeface="B Nazanin" pitchFamily="2" charset="-78"/>
              </a:rPr>
              <a:t>6- بدون نظر پزشک، هیچ نود پماد، روغن یا ماده مالیدنی دیگر را روی محل سوختگی استفاده نکنید</a:t>
            </a:r>
            <a:r>
              <a:rPr lang="ar-SA" sz="2400" dirty="0" smtClean="0">
                <a:cs typeface="B Nazanin" pitchFamily="2" charset="-78"/>
              </a:rPr>
              <a:t>.</a:t>
            </a:r>
            <a:endParaRPr lang="en-US" sz="2400" dirty="0" smtClean="0">
              <a:cs typeface="B Nazanin" pitchFamily="2" charset="-78"/>
            </a:endParaRPr>
          </a:p>
          <a:p>
            <a:pPr marL="0" indent="0" algn="r" rtl="1">
              <a:buNone/>
            </a:pPr>
            <a:r>
              <a:rPr lang="ar-SA" sz="2400" dirty="0">
                <a:cs typeface="B Nazanin" pitchFamily="2" charset="-78"/>
              </a:rPr>
              <a:t/>
            </a:r>
            <a:br>
              <a:rPr lang="ar-SA" sz="2400" dirty="0">
                <a:cs typeface="B Nazanin" pitchFamily="2" charset="-78"/>
              </a:rPr>
            </a:br>
            <a:r>
              <a:rPr lang="ar-SA" sz="2400" dirty="0">
                <a:cs typeface="B Nazanin" pitchFamily="2" charset="-78"/>
              </a:rPr>
              <a:t>7- بیمار را به سرعت به بیمارستان برسانید.</a:t>
            </a:r>
            <a:endParaRPr lang="en-US" sz="2400" dirty="0">
              <a:cs typeface="B Nazanin" pitchFamily="2" charset="-78"/>
            </a:endParaRPr>
          </a:p>
          <a:p>
            <a:pPr algn="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71546"/>
            <a:ext cx="8229600" cy="1714512"/>
          </a:xfrm>
        </p:spPr>
        <p:txBody>
          <a:bodyPr>
            <a:normAutofit/>
          </a:bodyPr>
          <a:lstStyle/>
          <a:p>
            <a:pPr algn="ctr" rtl="1"/>
            <a:r>
              <a:rPr lang="fa-IR" sz="6000" dirty="0" smtClean="0">
                <a:solidFill>
                  <a:srgbClr val="C00000"/>
                </a:solidFill>
                <a:cs typeface="B Titr" pitchFamily="2" charset="-78"/>
              </a:rPr>
              <a:t>     مسموميت </a:t>
            </a:r>
            <a:endParaRPr lang="en-US" sz="6000"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472518" cy="5593824"/>
          </a:xfrm>
        </p:spPr>
        <p:txBody>
          <a:bodyPr>
            <a:noAutofit/>
          </a:bodyPr>
          <a:lstStyle/>
          <a:p>
            <a:pPr marL="0" indent="0" algn="r" rtl="1">
              <a:buNone/>
            </a:pPr>
            <a:r>
              <a:rPr lang="ar-SA" sz="2800" dirty="0" smtClean="0">
                <a:cs typeface="B Nazanin"/>
              </a:rPr>
              <a:t>به </a:t>
            </a:r>
            <a:r>
              <a:rPr lang="ar-SA" sz="2800" dirty="0">
                <a:cs typeface="B Nazanin"/>
              </a:rPr>
              <a:t>هم خوردن تعادل بدن به دلیل ورود میکروب یا سم می باشد</a:t>
            </a:r>
            <a:r>
              <a:rPr lang="ar-SA" sz="2800" dirty="0" smtClean="0">
                <a:cs typeface="B Nazanin"/>
              </a:rPr>
              <a:t>.</a:t>
            </a:r>
            <a:r>
              <a:rPr lang="fa-IR" sz="2800" dirty="0" smtClean="0">
                <a:cs typeface="B Nazanin"/>
              </a:rPr>
              <a:t> </a:t>
            </a:r>
          </a:p>
          <a:p>
            <a:pPr marL="0" indent="0" algn="r" rtl="1">
              <a:buNone/>
            </a:pPr>
            <a:r>
              <a:rPr lang="fa-IR" sz="2800" dirty="0" smtClean="0">
                <a:cs typeface="B Nazanin"/>
              </a:rPr>
              <a:t> - بيش از 47 هزار كودك سالانه بر اثر مسموميت غير عمدي جان خود را از دست مي دهند</a:t>
            </a:r>
          </a:p>
          <a:p>
            <a:pPr marL="0" indent="0" algn="r" rtl="1">
              <a:buNone/>
            </a:pPr>
            <a:r>
              <a:rPr lang="ar-SA" sz="2800" dirty="0">
                <a:cs typeface="B Nazanin"/>
              </a:rPr>
              <a:t/>
            </a:r>
            <a:br>
              <a:rPr lang="ar-SA" sz="2800" dirty="0">
                <a:cs typeface="B Nazanin"/>
              </a:rPr>
            </a:br>
            <a:r>
              <a:rPr lang="ar-SA" sz="2800" dirty="0">
                <a:cs typeface="B Nazanin"/>
              </a:rPr>
              <a:t>- سم ایجاد کننده بیماری ممکن است از راه غذا، تنفس، یا پوست وارد بدن شود</a:t>
            </a:r>
            <a:r>
              <a:rPr lang="ar-SA" sz="2800" dirty="0" smtClean="0">
                <a:cs typeface="B Nazanin"/>
              </a:rPr>
              <a:t>.</a:t>
            </a:r>
            <a:endParaRPr lang="fa-IR" sz="2800" dirty="0" smtClean="0">
              <a:cs typeface="B Nazanin"/>
            </a:endParaRPr>
          </a:p>
          <a:p>
            <a:pPr marL="0" indent="0" algn="r" rtl="1">
              <a:buNone/>
            </a:pPr>
            <a:r>
              <a:rPr lang="ar-SA" sz="2800" dirty="0">
                <a:cs typeface="B Nazanin"/>
              </a:rPr>
              <a:t/>
            </a:r>
            <a:br>
              <a:rPr lang="ar-SA" sz="2800" dirty="0">
                <a:cs typeface="B Nazanin"/>
              </a:rPr>
            </a:br>
            <a:r>
              <a:rPr lang="ar-SA" sz="2800" dirty="0">
                <a:cs typeface="B Nazanin"/>
              </a:rPr>
              <a:t>- علائمی مانند تهوع، استفراغ، اسهال، خواب آلودگی، رنگ پریدگی، و سوختگی </a:t>
            </a:r>
            <a:r>
              <a:rPr lang="ar-SA" sz="2800" dirty="0" smtClean="0">
                <a:cs typeface="B Nazanin"/>
              </a:rPr>
              <a:t>روی </a:t>
            </a:r>
            <a:r>
              <a:rPr lang="ar-SA" sz="2800" dirty="0">
                <a:cs typeface="B Nazanin"/>
              </a:rPr>
              <a:t>لب ها ودهان می تواند نشانه مسمومیت باشد</a:t>
            </a:r>
            <a:r>
              <a:rPr lang="ar-SA" sz="2800" dirty="0" smtClean="0">
                <a:cs typeface="B Nazanin"/>
              </a:rPr>
              <a:t>.</a:t>
            </a:r>
            <a:endParaRPr lang="fa-IR" sz="2800" dirty="0" smtClean="0">
              <a:cs typeface="B Nazanin"/>
            </a:endParaRPr>
          </a:p>
          <a:p>
            <a:pPr marL="0" indent="0" algn="r" rtl="1">
              <a:buNone/>
            </a:pPr>
            <a:endParaRPr lang="fa-IR" sz="2800" dirty="0" smtClean="0">
              <a:cs typeface="B Nazanin"/>
            </a:endParaRPr>
          </a:p>
          <a:p>
            <a:pPr algn="r" rtl="1">
              <a:buNone/>
            </a:pPr>
            <a:r>
              <a:rPr lang="ar-SA" sz="2800" dirty="0" smtClean="0">
                <a:cs typeface="B Nazanin"/>
              </a:rPr>
              <a:t>- </a:t>
            </a:r>
            <a:r>
              <a:rPr lang="ar-SA" sz="2800" dirty="0">
                <a:cs typeface="B Nazanin"/>
              </a:rPr>
              <a:t>در مورد کودکی که تا چند ساعت قبل حالش خوب بوده و ناگهان بدحال شود، همیشه احتمال مسمومیت هست.</a:t>
            </a:r>
            <a:br>
              <a:rPr lang="ar-SA" sz="2800" dirty="0">
                <a:cs typeface="B Nazanin"/>
              </a:rPr>
            </a:br>
            <a:r>
              <a:rPr lang="ar-SA" sz="2800" dirty="0">
                <a:cs typeface="B Nazanin"/>
              </a:rPr>
              <a:t/>
            </a:r>
            <a:br>
              <a:rPr lang="ar-SA" sz="2800" dirty="0">
                <a:cs typeface="B Nazanin"/>
              </a:rPr>
            </a:br>
            <a:endParaRPr lang="en-US" sz="2800" dirty="0">
              <a:cs typeface="B Nazani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14356"/>
            <a:ext cx="8229600" cy="2357454"/>
          </a:xfrm>
        </p:spPr>
        <p:txBody>
          <a:bodyPr/>
          <a:lstStyle/>
          <a:p>
            <a:pPr algn="ctr"/>
            <a:r>
              <a:rPr lang="ar-SA" dirty="0" smtClean="0">
                <a:solidFill>
                  <a:srgbClr val="C00000"/>
                </a:solidFill>
                <a:cs typeface="B Titr" pitchFamily="2" charset="-78"/>
              </a:rPr>
              <a:t>پیشگیری از مسمومیت </a:t>
            </a:r>
            <a:r>
              <a:rPr lang="fa-IR" dirty="0" smtClean="0">
                <a:solidFill>
                  <a:srgbClr val="C00000"/>
                </a:solidFill>
                <a:cs typeface="B Titr" pitchFamily="2" charset="-78"/>
              </a:rPr>
              <a:t>ها</a:t>
            </a:r>
            <a:endParaRPr lang="en-US"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14356"/>
            <a:ext cx="8229600" cy="5595004"/>
          </a:xfrm>
        </p:spPr>
        <p:txBody>
          <a:bodyPr>
            <a:normAutofit/>
          </a:bodyPr>
          <a:lstStyle/>
          <a:p>
            <a:pPr algn="r" rtl="1"/>
            <a:r>
              <a:rPr lang="fa-IR" sz="3200" dirty="0" smtClean="0">
                <a:cs typeface="B Nazanin" pitchFamily="2" charset="-78"/>
              </a:rPr>
              <a:t>والدین و مراقبان کودک نقش مهمی در تامین ,حفظ و ارتقای سلامت و ایمنی کودکان دارند و برای ایفای چنین نقشی باید از دانش و مهارت کافی برخوردار شوند.</a:t>
            </a:r>
            <a:endParaRPr lang="en-US" sz="3200" dirty="0" smtClean="0">
              <a:cs typeface="B Nazanin" pitchFamily="2" charset="-78"/>
            </a:endParaRPr>
          </a:p>
          <a:p>
            <a:pPr algn="r" rtl="1">
              <a:buNone/>
            </a:pPr>
            <a:endParaRPr lang="fa-IR" sz="3200" dirty="0" smtClean="0">
              <a:cs typeface="B Nazanin" pitchFamily="2" charset="-78"/>
            </a:endParaRPr>
          </a:p>
          <a:p>
            <a:pPr algn="r" rtl="1"/>
            <a:r>
              <a:rPr lang="fa-IR" sz="3200" dirty="0">
                <a:cs typeface="B Nazanin" pitchFamily="2" charset="-78"/>
              </a:rPr>
              <a:t> </a:t>
            </a:r>
            <a:r>
              <a:rPr lang="fa-IR" sz="3200" dirty="0" smtClean="0">
                <a:cs typeface="B Nazanin" pitchFamily="2" charset="-78"/>
              </a:rPr>
              <a:t>شرایط غیر ایمن که در اغلب مواقع ناشی از بی توجهی و خطای بزرگسالان است می تواند با کمی دقت و توجه برطرف شده و از وقوع آسیب های جبران ناپذیر در کودکان پیشگیری کند.</a:t>
            </a:r>
            <a:endParaRPr lang="en-US" sz="3200" dirty="0">
              <a:cs typeface="B Nazanin" pitchFamily="2" charset="-78"/>
            </a:endParaRPr>
          </a:p>
        </p:txBody>
      </p:sp>
    </p:spTree>
    <p:extLst>
      <p:ext uri="{BB962C8B-B14F-4D97-AF65-F5344CB8AC3E}">
        <p14:creationId xmlns:p14="http://schemas.microsoft.com/office/powerpoint/2010/main" val="997840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000" dirty="0" smtClean="0">
                <a:solidFill>
                  <a:srgbClr val="C00000"/>
                </a:solidFill>
                <a:cs typeface="B Titr" pitchFamily="2" charset="-78"/>
              </a:rPr>
              <a:t>مسمومیت غذایی</a:t>
            </a:r>
            <a:endParaRPr lang="en-US" sz="4000" dirty="0"/>
          </a:p>
        </p:txBody>
      </p:sp>
      <p:sp>
        <p:nvSpPr>
          <p:cNvPr id="3" name="Content Placeholder 2"/>
          <p:cNvSpPr>
            <a:spLocks noGrp="1"/>
          </p:cNvSpPr>
          <p:nvPr>
            <p:ph idx="1"/>
          </p:nvPr>
        </p:nvSpPr>
        <p:spPr/>
        <p:txBody>
          <a:bodyPr>
            <a:noAutofit/>
          </a:bodyPr>
          <a:lstStyle/>
          <a:p>
            <a:pPr algn="r" rtl="1"/>
            <a:r>
              <a:rPr lang="ar-SA" sz="2000" dirty="0">
                <a:cs typeface="B Nazanin" pitchFamily="2" charset="-78"/>
              </a:rPr>
              <a:t>- غذا باید در محلی تمیز و بدون گرد و غبار تهیه شود.</a:t>
            </a:r>
            <a:br>
              <a:rPr lang="ar-SA" sz="2000" dirty="0">
                <a:cs typeface="B Nazanin" pitchFamily="2" charset="-78"/>
              </a:rPr>
            </a:br>
            <a:r>
              <a:rPr lang="ar-SA" sz="2000" dirty="0">
                <a:cs typeface="B Nazanin" pitchFamily="2" charset="-78"/>
              </a:rPr>
              <a:t>2- تا حد امکان از دست زدن به غذا خودداری کنید.</a:t>
            </a:r>
            <a:br>
              <a:rPr lang="ar-SA" sz="2000" dirty="0">
                <a:cs typeface="B Nazanin" pitchFamily="2" charset="-78"/>
              </a:rPr>
            </a:br>
            <a:r>
              <a:rPr lang="ar-SA" sz="2000" dirty="0">
                <a:cs typeface="B Nazanin" pitchFamily="2" charset="-78"/>
              </a:rPr>
              <a:t>3- جهت مغزپخت شدن گوشت، خرد کردن گوشت به قطعات کوچک لازم است.</a:t>
            </a:r>
            <a:br>
              <a:rPr lang="ar-SA" sz="2000" dirty="0">
                <a:cs typeface="B Nazanin" pitchFamily="2" charset="-78"/>
              </a:rPr>
            </a:br>
            <a:r>
              <a:rPr lang="ar-SA" sz="2000" dirty="0">
                <a:cs typeface="B Nazanin" pitchFamily="2" charset="-78"/>
              </a:rPr>
              <a:t>4- غذا را به صورت سالم و تازه مصرف کنید، زیرا احتمال رشد میکروب در غذای مانده زیاد است.</a:t>
            </a:r>
            <a:br>
              <a:rPr lang="ar-SA" sz="2000" dirty="0">
                <a:cs typeface="B Nazanin" pitchFamily="2" charset="-78"/>
              </a:rPr>
            </a:br>
            <a:r>
              <a:rPr lang="ar-SA" sz="2000" dirty="0">
                <a:cs typeface="B Nazanin" pitchFamily="2" charset="-78"/>
              </a:rPr>
              <a:t>5- بهداشت فردی آشپز باید رعایت شود: کوتاه کردن ناخن ها، شستن دست ها قبل از تهیه غذا با آب و صابون، و استفاده از دستکش یک بار مصرف و کلاه مناسب مهم است.</a:t>
            </a:r>
            <a:br>
              <a:rPr lang="ar-SA" sz="2000" dirty="0">
                <a:cs typeface="B Nazanin" pitchFamily="2" charset="-78"/>
              </a:rPr>
            </a:br>
            <a:r>
              <a:rPr lang="ar-SA" sz="2000" dirty="0">
                <a:cs typeface="B Nazanin" pitchFamily="2" charset="-78"/>
              </a:rPr>
              <a:t>6- ناخن کودک خود را به موقع کوتاه کنید.</a:t>
            </a:r>
            <a:br>
              <a:rPr lang="ar-SA" sz="2000" dirty="0">
                <a:cs typeface="B Nazanin" pitchFamily="2" charset="-78"/>
              </a:rPr>
            </a:br>
            <a:r>
              <a:rPr lang="ar-SA" sz="2000" dirty="0">
                <a:cs typeface="B Nazanin" pitchFamily="2" charset="-78"/>
              </a:rPr>
              <a:t>7- به کودک بیاموزید قبل از مصرف غذا و پس از دستشویی، دست خود را با آب و صابون بشوید. همچنین بهتر است هر کودک برای خود یک حوله اختصاصی داشته باشد.</a:t>
            </a:r>
            <a:br>
              <a:rPr lang="ar-SA" sz="2000" dirty="0">
                <a:cs typeface="B Nazanin" pitchFamily="2" charset="-78"/>
              </a:rPr>
            </a:br>
            <a:r>
              <a:rPr lang="ar-SA" sz="2000" dirty="0">
                <a:cs typeface="B Nazanin" pitchFamily="2" charset="-78"/>
              </a:rPr>
              <a:t>8- همواره در هنگام خرید مواد غذایی به پروانه ساخت و تاریخ مصرف آنها توجه کنید.</a:t>
            </a:r>
            <a:br>
              <a:rPr lang="ar-SA" sz="2000" dirty="0">
                <a:cs typeface="B Nazanin" pitchFamily="2" charset="-78"/>
              </a:rPr>
            </a:br>
            <a:r>
              <a:rPr lang="ar-SA" sz="2000" dirty="0">
                <a:cs typeface="B Nazanin" pitchFamily="2" charset="-78"/>
              </a:rPr>
              <a:t>9- از مصرف مواد غذایی بسته بندی بدون شماره ثبت، تاریخ تولید، و تاریخ انقضا خودداری کنید.</a:t>
            </a:r>
            <a:br>
              <a:rPr lang="ar-SA" sz="2000" dirty="0">
                <a:cs typeface="B Nazanin" pitchFamily="2" charset="-78"/>
              </a:rPr>
            </a:br>
            <a:r>
              <a:rPr lang="ar-SA" sz="2000" dirty="0">
                <a:cs typeface="B Nazanin" pitchFamily="2" charset="-78"/>
              </a:rPr>
              <a:t>10- مصرف کردن کنسروهایی که در آنها باد کرده است بسیار خطرناک است. آنها را مصرف نکنید.</a:t>
            </a:r>
            <a:br>
              <a:rPr lang="ar-SA" sz="2000" dirty="0">
                <a:cs typeface="B Nazanin" pitchFamily="2" charset="-78"/>
              </a:rPr>
            </a:br>
            <a:r>
              <a:rPr lang="ar-SA" sz="2000" dirty="0">
                <a:cs typeface="B Nazanin" pitchFamily="2" charset="-78"/>
              </a:rPr>
              <a:t>11- شیر، کره، پنیر و خامه را به صورت پاستوریزه مصرف کنید.</a:t>
            </a:r>
            <a:br>
              <a:rPr lang="ar-SA" sz="2000" dirty="0">
                <a:cs typeface="B Nazanin" pitchFamily="2" charset="-78"/>
              </a:rPr>
            </a:b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r>
              <a:rPr lang="ar-SA" dirty="0">
                <a:cs typeface="B Nazanin" pitchFamily="2" charset="-78"/>
              </a:rPr>
              <a:t>- در فصل گرما از شیرینی تر و خامه ای کمتر استفاده کنید، زیرا خطر مسمومیت آنها وجود دارد.</a:t>
            </a:r>
            <a:br>
              <a:rPr lang="ar-SA" dirty="0">
                <a:cs typeface="B Nazanin" pitchFamily="2" charset="-78"/>
              </a:rPr>
            </a:br>
            <a:r>
              <a:rPr lang="ar-SA" dirty="0">
                <a:cs typeface="B Nazanin" pitchFamily="2" charset="-78"/>
              </a:rPr>
              <a:t>13- تخم مرغ را به صورت تازه استفاده کنید. پختن تخم مرغ به صورت آب پز بهترین روش استفاده آن است.</a:t>
            </a:r>
            <a:br>
              <a:rPr lang="ar-SA" dirty="0">
                <a:cs typeface="B Nazanin" pitchFamily="2" charset="-78"/>
              </a:rPr>
            </a:br>
            <a:r>
              <a:rPr lang="ar-SA" dirty="0">
                <a:cs typeface="B Nazanin" pitchFamily="2" charset="-78"/>
              </a:rPr>
              <a:t>14- سبزی و میوه را پس از ضدعفونی و شستشوی کامل مصرف کنید.</a:t>
            </a:r>
            <a:br>
              <a:rPr lang="ar-SA" dirty="0">
                <a:cs typeface="B Nazanin" pitchFamily="2" charset="-78"/>
              </a:rPr>
            </a:br>
            <a:r>
              <a:rPr lang="ar-SA" dirty="0">
                <a:cs typeface="B Nazanin" pitchFamily="2" charset="-78"/>
              </a:rPr>
              <a:t>15- قارچ ها و گیاهان صحرایی را با دقت زیاد مصرف کنید، زیرا بعضی از آنها بسیار شبیه گیاه خوراکی اند، اما سمی هستند.</a:t>
            </a:r>
            <a:br>
              <a:rPr lang="ar-SA" dirty="0">
                <a:cs typeface="B Nazanin" pitchFamily="2" charset="-78"/>
              </a:rPr>
            </a:br>
            <a:r>
              <a:rPr lang="ar-SA" dirty="0">
                <a:cs typeface="B Nazanin" pitchFamily="2" charset="-78"/>
              </a:rPr>
              <a:t>16- به کودکان بفهمانید از فروشندگان دوره گرد مواد غذایی نخرند.</a:t>
            </a:r>
            <a:br>
              <a:rPr lang="ar-SA" dirty="0">
                <a:cs typeface="B Nazanin" pitchFamily="2" charset="-78"/>
              </a:rPr>
            </a:br>
            <a:r>
              <a:rPr lang="ar-SA" dirty="0">
                <a:cs typeface="B Nazanin" pitchFamily="2" charset="-78"/>
              </a:rPr>
              <a:t>17- به کودک بیاموزید در پارک ها فقط از شیر مخصوص آب آشامیدنی آب بخورد و از آب مخصوص آبیاری استفاده نکند.</a:t>
            </a:r>
            <a:br>
              <a:rPr lang="ar-SA" dirty="0">
                <a:cs typeface="B Nazanin" pitchFamily="2" charset="-78"/>
              </a:rPr>
            </a:br>
            <a:r>
              <a:rPr lang="ar-SA" dirty="0">
                <a:cs typeface="B Nazanin" pitchFamily="2" charset="-78"/>
              </a:rPr>
              <a:t>18- استفاده از آب موجود در بشکه های آب در معابر عمومی مورد تایید نمی باشد.</a:t>
            </a:r>
            <a:br>
              <a:rPr lang="ar-SA" dirty="0">
                <a:cs typeface="B Nazanin" pitchFamily="2" charset="-78"/>
              </a:rPr>
            </a:br>
            <a:r>
              <a:rPr lang="ar-SA" dirty="0">
                <a:cs typeface="B Nazanin" pitchFamily="2" charset="-78"/>
              </a:rPr>
              <a:t/>
            </a:r>
            <a:br>
              <a:rPr lang="ar-SA" dirty="0">
                <a:cs typeface="B Nazanin" pitchFamily="2" charset="-78"/>
              </a:rPr>
            </a:b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229600" cy="1000132"/>
          </a:xfrm>
        </p:spPr>
        <p:txBody>
          <a:bodyPr>
            <a:noAutofit/>
          </a:bodyPr>
          <a:lstStyle/>
          <a:p>
            <a:pPr algn="ctr"/>
            <a:r>
              <a:rPr lang="ar-SA" sz="4000" dirty="0">
                <a:solidFill>
                  <a:srgbClr val="C00000"/>
                </a:solidFill>
                <a:cs typeface="B Titr" pitchFamily="2" charset="-78"/>
              </a:rPr>
              <a:t/>
            </a:r>
            <a:br>
              <a:rPr lang="ar-SA" sz="4000" dirty="0">
                <a:solidFill>
                  <a:srgbClr val="C00000"/>
                </a:solidFill>
                <a:cs typeface="B Titr" pitchFamily="2" charset="-78"/>
              </a:rPr>
            </a:br>
            <a:r>
              <a:rPr lang="ar-SA" sz="4000" dirty="0">
                <a:solidFill>
                  <a:srgbClr val="C00000"/>
                </a:solidFill>
                <a:cs typeface="B Titr" pitchFamily="2" charset="-78"/>
              </a:rPr>
              <a:t/>
            </a:r>
            <a:br>
              <a:rPr lang="ar-SA" sz="4000" dirty="0">
                <a:solidFill>
                  <a:srgbClr val="C00000"/>
                </a:solidFill>
                <a:cs typeface="B Titr" pitchFamily="2" charset="-78"/>
              </a:rPr>
            </a:br>
            <a:r>
              <a:rPr lang="ar-SA" sz="4000" dirty="0" smtClean="0">
                <a:solidFill>
                  <a:srgbClr val="C00000"/>
                </a:solidFill>
                <a:cs typeface="B Titr" pitchFamily="2" charset="-78"/>
              </a:rPr>
              <a:t>مسمومیت شیمیایی</a:t>
            </a:r>
            <a:endParaRPr lang="en-US" sz="4000" dirty="0">
              <a:solidFill>
                <a:srgbClr val="C00000"/>
              </a:solidFill>
              <a:cs typeface="B Titr" pitchFamily="2" charset="-78"/>
            </a:endParaRPr>
          </a:p>
        </p:txBody>
      </p:sp>
      <p:sp>
        <p:nvSpPr>
          <p:cNvPr id="3" name="Content Placeholder 2"/>
          <p:cNvSpPr>
            <a:spLocks noGrp="1"/>
          </p:cNvSpPr>
          <p:nvPr>
            <p:ph idx="1"/>
          </p:nvPr>
        </p:nvSpPr>
        <p:spPr>
          <a:xfrm>
            <a:off x="457200" y="1285860"/>
            <a:ext cx="8229600" cy="4071966"/>
          </a:xfrm>
        </p:spPr>
        <p:txBody>
          <a:bodyPr>
            <a:normAutofit/>
          </a:bodyPr>
          <a:lstStyle/>
          <a:p>
            <a:pPr algn="r"/>
            <a:endParaRPr lang="fa-IR" sz="2800" dirty="0" smtClean="0">
              <a:cs typeface="B Nazanin"/>
            </a:endParaRPr>
          </a:p>
          <a:p>
            <a:pPr algn="r" rtl="1">
              <a:buFontTx/>
              <a:buChar char="-"/>
            </a:pPr>
            <a:r>
              <a:rPr lang="ar-SA" sz="2800" dirty="0" smtClean="0">
                <a:cs typeface="B Nazanin"/>
              </a:rPr>
              <a:t>اکثرا </a:t>
            </a:r>
            <a:r>
              <a:rPr lang="ar-SA" sz="2800" dirty="0">
                <a:cs typeface="B Nazanin"/>
              </a:rPr>
              <a:t>به علت غفلت والدین و دسترسی آسان کودک به مواد شیمیایی رخ می دهد</a:t>
            </a:r>
            <a:r>
              <a:rPr lang="ar-SA" sz="2800" dirty="0" smtClean="0">
                <a:cs typeface="B Nazanin"/>
              </a:rPr>
              <a:t>.</a:t>
            </a:r>
            <a:endParaRPr lang="fa-IR" sz="2800" dirty="0" smtClean="0">
              <a:cs typeface="B Nazanin"/>
            </a:endParaRPr>
          </a:p>
          <a:p>
            <a:pPr algn="r" rtl="1">
              <a:buFontTx/>
              <a:buChar char="-"/>
            </a:pPr>
            <a:r>
              <a:rPr lang="ar-SA" sz="2800" dirty="0">
                <a:cs typeface="B Nazanin"/>
              </a:rPr>
              <a:t/>
            </a:r>
            <a:br>
              <a:rPr lang="ar-SA" sz="2800" dirty="0">
                <a:cs typeface="B Nazanin"/>
              </a:rPr>
            </a:br>
            <a:r>
              <a:rPr lang="ar-SA" sz="2800" dirty="0">
                <a:cs typeface="B Nazanin"/>
              </a:rPr>
              <a:t>- داروها، حشره کش ها و مواد شوینده از علل مهم این نوع مسمومیت هستند. </a:t>
            </a:r>
            <a:br>
              <a:rPr lang="ar-SA" sz="2800" dirty="0">
                <a:cs typeface="B Nazanin"/>
              </a:rPr>
            </a:br>
            <a:r>
              <a:rPr lang="ar-SA" sz="2800" dirty="0">
                <a:cs typeface="B Nazanin"/>
              </a:rPr>
              <a:t/>
            </a:r>
            <a:br>
              <a:rPr lang="ar-SA" sz="2800" dirty="0">
                <a:cs typeface="B Nazanin"/>
              </a:rPr>
            </a:br>
            <a:endParaRPr lang="en-US" sz="2800" dirty="0">
              <a:cs typeface="B Nazani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401080" cy="5310206"/>
          </a:xfrm>
        </p:spPr>
        <p:txBody>
          <a:bodyPr>
            <a:normAutofit fontScale="92500" lnSpcReduction="10000"/>
          </a:bodyPr>
          <a:lstStyle/>
          <a:p>
            <a:pPr marL="0" indent="0" algn="r">
              <a:buNone/>
            </a:pPr>
            <a:r>
              <a:rPr lang="ar-SA" sz="2400" dirty="0">
                <a:cs typeface="B Nazanin" pitchFamily="2" charset="-78"/>
              </a:rPr>
              <a:t>- برخی از قرص ها بسیار شبیه شکلات هستند. پس باید به آنها برچسب مناسب زد و دور از دسترس کودکان از آنها نگهداری </a:t>
            </a:r>
            <a:r>
              <a:rPr lang="fa-IR" sz="2400" dirty="0" smtClean="0">
                <a:cs typeface="B Nazanin" pitchFamily="2" charset="-78"/>
              </a:rPr>
              <a:t>کرد</a:t>
            </a:r>
          </a:p>
          <a:p>
            <a:pPr algn="r">
              <a:buFontTx/>
              <a:buChar char="-"/>
            </a:pPr>
            <a:endParaRPr lang="fa-IR" sz="2400" dirty="0" smtClean="0">
              <a:cs typeface="B Nazanin" pitchFamily="2" charset="-78"/>
            </a:endParaRPr>
          </a:p>
          <a:p>
            <a:pPr algn="r">
              <a:buFontTx/>
              <a:buChar char="-"/>
            </a:pPr>
            <a:r>
              <a:rPr lang="ar-SA" sz="2400" dirty="0" smtClean="0">
                <a:cs typeface="B Nazanin" pitchFamily="2" charset="-78"/>
              </a:rPr>
              <a:t>سموم </a:t>
            </a:r>
            <a:r>
              <a:rPr lang="ar-SA" sz="2400" dirty="0">
                <a:cs typeface="B Nazanin" pitchFamily="2" charset="-78"/>
              </a:rPr>
              <a:t>شیمیایی مانند حشره کش ها، مرگ موش، مواد گند زدا، اسیدها و پاک کننده ها را در جعبه قفل دار یا جعبه ای که کودک نتواند باز کند گذاشته و در </a:t>
            </a:r>
            <a:r>
              <a:rPr lang="ar-SA" sz="2400" dirty="0" smtClean="0">
                <a:cs typeface="B Nazanin" pitchFamily="2" charset="-78"/>
              </a:rPr>
              <a:t>طبقه </a:t>
            </a:r>
            <a:r>
              <a:rPr lang="ar-SA" sz="2400" dirty="0">
                <a:cs typeface="B Nazanin" pitchFamily="2" charset="-78"/>
              </a:rPr>
              <a:t>بالای قفسه ها </a:t>
            </a:r>
            <a:r>
              <a:rPr lang="fa-IR" sz="2400" dirty="0" smtClean="0">
                <a:cs typeface="B Nazanin" pitchFamily="2" charset="-78"/>
              </a:rPr>
              <a:t>ن</a:t>
            </a:r>
            <a:r>
              <a:rPr lang="ar-SA" sz="2400" dirty="0" smtClean="0">
                <a:cs typeface="B Nazanin" pitchFamily="2" charset="-78"/>
              </a:rPr>
              <a:t>گه دارید.</a:t>
            </a:r>
            <a:endParaRPr lang="fa-IR" sz="2400" dirty="0">
              <a:cs typeface="B Nazanin" pitchFamily="2" charset="-78"/>
            </a:endParaRPr>
          </a:p>
          <a:p>
            <a:pPr algn="r">
              <a:buFontTx/>
              <a:buChar char="-"/>
            </a:pPr>
            <a:endParaRPr lang="fa-IR" sz="2400" dirty="0" smtClean="0">
              <a:cs typeface="B Nazanin" pitchFamily="2" charset="-78"/>
            </a:endParaRPr>
          </a:p>
          <a:p>
            <a:pPr algn="r">
              <a:buFontTx/>
              <a:buChar char="-"/>
            </a:pPr>
            <a:endParaRPr lang="fa-IR" sz="2400" dirty="0" smtClean="0">
              <a:cs typeface="B Nazanin" pitchFamily="2" charset="-78"/>
            </a:endParaRPr>
          </a:p>
          <a:p>
            <a:pPr algn="r">
              <a:buFontTx/>
              <a:buChar char="-"/>
            </a:pPr>
            <a:r>
              <a:rPr lang="ar-SA" sz="2400" dirty="0" smtClean="0">
                <a:cs typeface="B Nazanin" pitchFamily="2" charset="-78"/>
              </a:rPr>
              <a:t>نام هر یک از مواد شیمیایی و سمی را روی آنها بچسبانید</a:t>
            </a:r>
            <a:endParaRPr lang="fa-IR" sz="2400" dirty="0" smtClean="0">
              <a:cs typeface="B Nazanin" pitchFamily="2" charset="-78"/>
            </a:endParaRPr>
          </a:p>
          <a:p>
            <a:pPr algn="r" rtl="1">
              <a:buNone/>
            </a:pPr>
            <a:endParaRPr lang="fa-IR" sz="2400" dirty="0" smtClean="0">
              <a:cs typeface="B Nazanin" pitchFamily="2" charset="-78"/>
            </a:endParaRPr>
          </a:p>
          <a:p>
            <a:pPr algn="r" rtl="1">
              <a:buNone/>
            </a:pPr>
            <a:r>
              <a:rPr lang="ar-SA" sz="2400" dirty="0" smtClean="0">
                <a:cs typeface="B Nazanin" pitchFamily="2" charset="-78"/>
              </a:rPr>
              <a:t>کودک خود را جهت پیشگیری از مسمومیت های شیمیایی به زبان ساده آموزش دهید.</a:t>
            </a:r>
            <a:br>
              <a:rPr lang="ar-SA" sz="2400" dirty="0" smtClean="0">
                <a:cs typeface="B Nazanin" pitchFamily="2" charset="-78"/>
              </a:rPr>
            </a:br>
            <a:endParaRPr lang="fa-IR" sz="2400" dirty="0" smtClean="0">
              <a:cs typeface="B Nazanin" pitchFamily="2" charset="-78"/>
            </a:endParaRPr>
          </a:p>
          <a:p>
            <a:pPr algn="r" rtl="1">
              <a:buNone/>
            </a:pPr>
            <a:r>
              <a:rPr lang="ar-SA" sz="2400" dirty="0" smtClean="0">
                <a:cs typeface="B Nazanin" pitchFamily="2" charset="-78"/>
              </a:rPr>
              <a:t>قرص ها و داروهای تجویز شده برای کودک را به اسم شیرینی و شکلات به کودک خود نخورانید.</a:t>
            </a:r>
            <a:br>
              <a:rPr lang="ar-SA" sz="2400" dirty="0" smtClean="0">
                <a:cs typeface="B Nazanin" pitchFamily="2" charset="-78"/>
              </a:rPr>
            </a:b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691336"/>
          </a:xfrm>
        </p:spPr>
        <p:txBody>
          <a:bodyPr>
            <a:normAutofit fontScale="92500" lnSpcReduction="20000"/>
          </a:bodyPr>
          <a:lstStyle/>
          <a:p>
            <a:pPr algn="r" rtl="1">
              <a:buNone/>
            </a:pPr>
            <a:r>
              <a:rPr lang="ar-SA" dirty="0" smtClean="0">
                <a:cs typeface="B Nazanin" pitchFamily="2" charset="-78"/>
              </a:rPr>
              <a:t>مواد </a:t>
            </a:r>
            <a:r>
              <a:rPr lang="ar-SA" dirty="0">
                <a:cs typeface="B Nazanin" pitchFamily="2" charset="-78"/>
              </a:rPr>
              <a:t>غذایی و سموم را در ظروف شبیه هم نگذارید. مثلا نگهداری بنزین در شیشه نوشابه، یا سم مایع در شیشه شربت، ممکن است برای کودک (و حتی بزرگسال)، منجر به اشتباه و مسمومیت شود.</a:t>
            </a:r>
            <a:br>
              <a:rPr lang="ar-SA" dirty="0">
                <a:cs typeface="B Nazanin" pitchFamily="2" charset="-78"/>
              </a:rPr>
            </a:br>
            <a:endParaRPr lang="fa-IR" dirty="0" smtClean="0">
              <a:cs typeface="B Nazanin" pitchFamily="2" charset="-78"/>
            </a:endParaRPr>
          </a:p>
          <a:p>
            <a:pPr algn="r" rtl="1">
              <a:buNone/>
            </a:pPr>
            <a:r>
              <a:rPr lang="ar-SA" dirty="0" smtClean="0">
                <a:cs typeface="B Nazanin" pitchFamily="2" charset="-78"/>
              </a:rPr>
              <a:t>ظروف </a:t>
            </a:r>
            <a:r>
              <a:rPr lang="ar-SA" dirty="0">
                <a:cs typeface="B Nazanin" pitchFamily="2" charset="-78"/>
              </a:rPr>
              <a:t>نفت و گازوئیل را در دسترس کودک قرار ندهید.</a:t>
            </a:r>
            <a:br>
              <a:rPr lang="ar-SA" dirty="0">
                <a:cs typeface="B Nazanin" pitchFamily="2" charset="-78"/>
              </a:rPr>
            </a:br>
            <a:endParaRPr lang="fa-IR" dirty="0" smtClean="0">
              <a:cs typeface="B Nazanin" pitchFamily="2" charset="-78"/>
            </a:endParaRPr>
          </a:p>
          <a:p>
            <a:pPr algn="r" rtl="1">
              <a:buNone/>
            </a:pPr>
            <a:r>
              <a:rPr lang="ar-SA" dirty="0" smtClean="0">
                <a:cs typeface="B Nazanin" pitchFamily="2" charset="-78"/>
              </a:rPr>
              <a:t>سموم </a:t>
            </a:r>
            <a:r>
              <a:rPr lang="ar-SA" dirty="0">
                <a:cs typeface="B Nazanin" pitchFamily="2" charset="-78"/>
              </a:rPr>
              <a:t>و مواد شیمیایی را به مقدار زیاد در خانه نگهداری نکنید.</a:t>
            </a:r>
            <a:br>
              <a:rPr lang="ar-SA" dirty="0">
                <a:cs typeface="B Nazanin" pitchFamily="2" charset="-78"/>
              </a:rPr>
            </a:br>
            <a:endParaRPr lang="fa-IR" dirty="0" smtClean="0">
              <a:cs typeface="B Nazanin" pitchFamily="2" charset="-78"/>
            </a:endParaRPr>
          </a:p>
          <a:p>
            <a:pPr algn="r" rtl="1">
              <a:buNone/>
            </a:pPr>
            <a:r>
              <a:rPr lang="ar-SA" dirty="0" smtClean="0">
                <a:cs typeface="B Nazanin" pitchFamily="2" charset="-78"/>
              </a:rPr>
              <a:t>مواد </a:t>
            </a:r>
            <a:r>
              <a:rPr lang="ar-SA" dirty="0">
                <a:cs typeface="B Nazanin" pitchFamily="2" charset="-78"/>
              </a:rPr>
              <a:t>سفید کننده (مثل وایتکس) و مواد پاک کننده (مثل جوهر نمک) را در یک ظرف روی هم نریزید.</a:t>
            </a:r>
            <a:br>
              <a:rPr lang="ar-SA" dirty="0">
                <a:cs typeface="B Nazanin" pitchFamily="2" charset="-78"/>
              </a:rPr>
            </a:br>
            <a:endParaRPr lang="fa-IR" dirty="0" smtClean="0">
              <a:cs typeface="B Nazanin" pitchFamily="2" charset="-78"/>
            </a:endParaRPr>
          </a:p>
          <a:p>
            <a:pPr algn="r" rtl="1">
              <a:buNone/>
            </a:pPr>
            <a:r>
              <a:rPr lang="ar-SA" sz="2800" dirty="0" smtClean="0">
                <a:cs typeface="B Nazanin" pitchFamily="2" charset="-78"/>
              </a:rPr>
              <a:t>حتی </a:t>
            </a:r>
            <a:r>
              <a:rPr lang="ar-SA" sz="2800" dirty="0">
                <a:cs typeface="B Nazanin" pitchFamily="2" charset="-78"/>
              </a:rPr>
              <a:t>الامکان از خوردن داروهای خود در جلوی بچه های کوچک پرهیز کنید.</a:t>
            </a:r>
            <a:br>
              <a:rPr lang="ar-SA" sz="2800" dirty="0">
                <a:cs typeface="B Nazanin" pitchFamily="2" charset="-78"/>
              </a:rPr>
            </a:br>
            <a:endParaRPr lang="fa-IR" sz="2800" dirty="0" smtClean="0">
              <a:cs typeface="B Nazanin" pitchFamily="2" charset="-78"/>
            </a:endParaRPr>
          </a:p>
          <a:p>
            <a:pPr algn="r" rtl="1">
              <a:buNone/>
            </a:pPr>
            <a:r>
              <a:rPr lang="ar-SA" sz="2800" dirty="0" smtClean="0">
                <a:cs typeface="B Nazanin" pitchFamily="2" charset="-78"/>
              </a:rPr>
              <a:t>کودک </a:t>
            </a:r>
            <a:r>
              <a:rPr lang="ar-SA" sz="2800" dirty="0">
                <a:cs typeface="B Nazanin" pitchFamily="2" charset="-78"/>
              </a:rPr>
              <a:t>را از دسترسی به گیاه، خاک و گلدان ممانعت کنید.</a:t>
            </a:r>
            <a:endParaRPr lang="en-US" sz="2800" dirty="0">
              <a:cs typeface="B Nazanin" pitchFamily="2" charset="-78"/>
            </a:endParaRPr>
          </a:p>
          <a:p>
            <a:pPr algn="r" rtl="1">
              <a:buNone/>
            </a:pPr>
            <a:r>
              <a:rPr lang="ar-SA" dirty="0">
                <a:cs typeface="B Nazanin" pitchFamily="2" charset="-78"/>
              </a:rPr>
              <a:t/>
            </a:r>
            <a:br>
              <a:rPr lang="ar-SA" dirty="0">
                <a:cs typeface="B Nazanin" pitchFamily="2" charset="-78"/>
              </a:rPr>
            </a:b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03304"/>
          </a:xfrm>
        </p:spPr>
        <p:txBody>
          <a:bodyPr/>
          <a:lstStyle/>
          <a:p>
            <a:pPr algn="r" rtl="1">
              <a:buNone/>
            </a:pPr>
            <a:r>
              <a:rPr lang="fa-IR" dirty="0" smtClean="0">
                <a:cs typeface="B Nazanin" pitchFamily="2" charset="-78"/>
              </a:rPr>
              <a:t>درب کابینت و کمد توسط کودک قابل باز کردن نباشد.</a:t>
            </a:r>
          </a:p>
          <a:p>
            <a:pPr algn="r" rtl="1">
              <a:buNone/>
            </a:pPr>
            <a:endParaRPr lang="fa-IR" dirty="0" smtClean="0">
              <a:cs typeface="B Nazanin" pitchFamily="2" charset="-78"/>
            </a:endParaRPr>
          </a:p>
          <a:p>
            <a:pPr algn="r" rtl="1">
              <a:buNone/>
            </a:pPr>
            <a:r>
              <a:rPr lang="ar-SA" dirty="0" smtClean="0">
                <a:cs typeface="B Nazanin" pitchFamily="2" charset="-78"/>
              </a:rPr>
              <a:t>    </a:t>
            </a:r>
            <a:r>
              <a:rPr lang="fa-IR" dirty="0" smtClean="0">
                <a:cs typeface="B Nazanin" pitchFamily="2" charset="-78"/>
              </a:rPr>
              <a:t>مواد شیمیایی( شوینده،پاک کننده،سموم) و د اروها را دور از دسترس کودکان قرار دهید.</a:t>
            </a:r>
            <a:endParaRPr lang="en-US" dirty="0" smtClean="0">
              <a:cs typeface="B Nazanin" pitchFamily="2" charset="-78"/>
            </a:endParaRPr>
          </a:p>
          <a:p>
            <a:pPr marL="0" indent="0" algn="r" rtl="1">
              <a:buNone/>
            </a:pPr>
            <a:r>
              <a:rPr lang="ar-SA" dirty="0" smtClean="0">
                <a:cs typeface="B Nazanin" pitchFamily="2" charset="-78"/>
              </a:rPr>
              <a:t>       </a:t>
            </a:r>
            <a:endParaRPr lang="fa-IR" dirty="0" smtClean="0">
              <a:cs typeface="B Nazanin" pitchFamily="2" charset="-78"/>
            </a:endParaRPr>
          </a:p>
          <a:p>
            <a:pPr marL="0" indent="0" algn="r" rtl="1">
              <a:buNone/>
            </a:pPr>
            <a:r>
              <a:rPr lang="ar-SA" dirty="0" smtClean="0">
                <a:cs typeface="B Nazanin" pitchFamily="2" charset="-78"/>
              </a:rPr>
              <a:t> </a:t>
            </a:r>
            <a:r>
              <a:rPr lang="fa-IR" dirty="0" smtClean="0">
                <a:cs typeface="B Nazanin" pitchFamily="2" charset="-78"/>
              </a:rPr>
              <a:t>مواد سمی ( نفت یا مواد شوینده) را در ظروف مخصوص ریخته و دور از دسترس کودکان قرار دهید.</a:t>
            </a:r>
            <a:endParaRPr lang="en-US" dirty="0" smtClean="0">
              <a:cs typeface="B Nazanin" pitchFamily="2" charset="-78"/>
            </a:endParaRPr>
          </a:p>
          <a:p>
            <a:pPr marL="0" indent="0" algn="r" rtl="1">
              <a:buNone/>
            </a:pPr>
            <a:r>
              <a:rPr lang="ar-SA" dirty="0" smtClean="0">
                <a:cs typeface="B Nazanin" pitchFamily="2" charset="-78"/>
              </a:rPr>
              <a:t>       </a:t>
            </a:r>
            <a:endParaRPr lang="fa-IR" dirty="0" smtClean="0">
              <a:cs typeface="B Nazanin" pitchFamily="2" charset="-78"/>
            </a:endParaRPr>
          </a:p>
          <a:p>
            <a:pPr marL="0" indent="0" algn="r" rtl="1">
              <a:buNone/>
            </a:pPr>
            <a:r>
              <a:rPr lang="ar-SA" dirty="0" smtClean="0">
                <a:cs typeface="B Nazanin" pitchFamily="2" charset="-78"/>
              </a:rPr>
              <a:t> </a:t>
            </a:r>
            <a:r>
              <a:rPr lang="fa-IR" dirty="0" smtClean="0">
                <a:cs typeface="B Nazanin" pitchFamily="2" charset="-78"/>
              </a:rPr>
              <a:t>اشیاءخطرناک و آلوده ،روی سطح زمین و در معرض دید کودک قرار ندهید.	</a:t>
            </a:r>
            <a:endParaRPr lang="en-US" dirty="0" smtClean="0">
              <a:cs typeface="B Nazanin" pitchFamily="2" charset="-78"/>
            </a:endParaRPr>
          </a:p>
          <a:p>
            <a:pPr algn="r" rtl="1"/>
            <a:endParaRPr lang="en-US" dirty="0" smtClean="0">
              <a:cs typeface="B Nazanin" pitchFamily="2" charset="-78"/>
            </a:endParaRPr>
          </a:p>
          <a:p>
            <a:pPr algn="r" rtl="1"/>
            <a:endParaRPr lang="en-US" dirty="0">
              <a:cs typeface="B Nazanin"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44352"/>
          </a:xfrm>
        </p:spPr>
        <p:txBody>
          <a:bodyPr>
            <a:noAutofit/>
          </a:bodyPr>
          <a:lstStyle/>
          <a:p>
            <a:pPr algn="ctr"/>
            <a:r>
              <a:rPr lang="ar-SA" sz="3200" dirty="0">
                <a:solidFill>
                  <a:srgbClr val="C00000"/>
                </a:solidFill>
                <a:cs typeface="B Titr" pitchFamily="2" charset="-78"/>
              </a:rPr>
              <a:t>اقدامات لازم در زمان وقوع مسمومیت</a:t>
            </a:r>
            <a:br>
              <a:rPr lang="ar-SA" sz="3200" dirty="0">
                <a:solidFill>
                  <a:srgbClr val="C00000"/>
                </a:solidFill>
                <a:cs typeface="B Titr" pitchFamily="2" charset="-78"/>
              </a:rPr>
            </a:br>
            <a:endParaRPr lang="en-US" sz="3200" dirty="0">
              <a:solidFill>
                <a:srgbClr val="C00000"/>
              </a:solidFill>
              <a:cs typeface="B Titr" pitchFamily="2" charset="-78"/>
            </a:endParaRPr>
          </a:p>
        </p:txBody>
      </p:sp>
      <p:sp>
        <p:nvSpPr>
          <p:cNvPr id="3" name="Content Placeholder 2"/>
          <p:cNvSpPr>
            <a:spLocks noGrp="1"/>
          </p:cNvSpPr>
          <p:nvPr>
            <p:ph idx="1"/>
          </p:nvPr>
        </p:nvSpPr>
        <p:spPr>
          <a:xfrm>
            <a:off x="457200" y="1124744"/>
            <a:ext cx="8229600" cy="4971256"/>
          </a:xfrm>
        </p:spPr>
        <p:txBody>
          <a:bodyPr>
            <a:normAutofit fontScale="85000" lnSpcReduction="20000"/>
          </a:bodyPr>
          <a:lstStyle/>
          <a:p>
            <a:pPr algn="r" rtl="1">
              <a:buFontTx/>
              <a:buChar char="-"/>
            </a:pPr>
            <a:r>
              <a:rPr lang="ar-SA" sz="2800" dirty="0" smtClean="0">
                <a:cs typeface="B Nazanin" pitchFamily="2" charset="-78"/>
              </a:rPr>
              <a:t>از </a:t>
            </a:r>
            <a:r>
              <a:rPr lang="ar-SA" sz="2800" dirty="0">
                <a:cs typeface="B Nazanin" pitchFamily="2" charset="-78"/>
              </a:rPr>
              <a:t>انجام درمان های خودسرانه بپرهیزید</a:t>
            </a:r>
            <a:r>
              <a:rPr lang="ar-SA" sz="2800" dirty="0" smtClean="0">
                <a:cs typeface="B Nazanin" pitchFamily="2" charset="-78"/>
              </a:rPr>
              <a:t>.</a:t>
            </a:r>
            <a:endParaRPr lang="fa-IR" sz="2800" dirty="0" smtClean="0">
              <a:cs typeface="B Nazanin" pitchFamily="2" charset="-78"/>
            </a:endParaRPr>
          </a:p>
          <a:p>
            <a:pPr algn="r" rtl="1">
              <a:buFontTx/>
              <a:buChar char="-"/>
            </a:pPr>
            <a:r>
              <a:rPr lang="ar-SA" sz="2800" dirty="0">
                <a:cs typeface="B Nazanin" pitchFamily="2" charset="-78"/>
              </a:rPr>
              <a:t/>
            </a:r>
            <a:br>
              <a:rPr lang="ar-SA" sz="2800" dirty="0">
                <a:cs typeface="B Nazanin" pitchFamily="2" charset="-78"/>
              </a:rPr>
            </a:br>
            <a:r>
              <a:rPr lang="ar-SA" sz="2800" dirty="0">
                <a:cs typeface="B Nazanin" pitchFamily="2" charset="-78"/>
              </a:rPr>
              <a:t>- قبل از روشن شدن علت مسمومیت، آن را دست کم نگیرید و خطر شدید آن را به یاد داشته باشید.</a:t>
            </a:r>
            <a:br>
              <a:rPr lang="ar-SA" sz="2800" dirty="0">
                <a:cs typeface="B Nazanin" pitchFamily="2" charset="-78"/>
              </a:rPr>
            </a:br>
            <a:r>
              <a:rPr lang="ar-SA" sz="2800" dirty="0">
                <a:cs typeface="B Nazanin" pitchFamily="2" charset="-78"/>
              </a:rPr>
              <a:t>- بیمار را سریعا به مرکز درمانی برسانید</a:t>
            </a:r>
            <a:r>
              <a:rPr lang="ar-SA" sz="2800" dirty="0" smtClean="0">
                <a:cs typeface="B Nazanin" pitchFamily="2" charset="-78"/>
              </a:rPr>
              <a:t>.</a:t>
            </a:r>
            <a:endParaRPr lang="fa-IR" sz="2800" dirty="0" smtClean="0">
              <a:cs typeface="B Nazanin" pitchFamily="2" charset="-78"/>
            </a:endParaRPr>
          </a:p>
          <a:p>
            <a:pPr algn="r" rtl="1">
              <a:buFontTx/>
              <a:buChar char="-"/>
            </a:pPr>
            <a:r>
              <a:rPr lang="ar-SA" sz="2800" dirty="0">
                <a:cs typeface="B Nazanin" pitchFamily="2" charset="-78"/>
              </a:rPr>
              <a:t/>
            </a:r>
            <a:br>
              <a:rPr lang="ar-SA" sz="2800" dirty="0">
                <a:cs typeface="B Nazanin" pitchFamily="2" charset="-78"/>
              </a:rPr>
            </a:br>
            <a:r>
              <a:rPr lang="ar-SA" sz="2800" dirty="0">
                <a:cs typeface="B Nazanin" pitchFamily="2" charset="-78"/>
              </a:rPr>
              <a:t>- نمونه ای از قرص یا ماده شیمیایی مصرف شده را با خود به بیمارستان ببرید</a:t>
            </a:r>
            <a:r>
              <a:rPr lang="ar-SA" sz="2800" dirty="0" smtClean="0">
                <a:cs typeface="B Nazanin" pitchFamily="2" charset="-78"/>
              </a:rPr>
              <a:t>.</a:t>
            </a:r>
            <a:endParaRPr lang="fa-IR" sz="2800" dirty="0" smtClean="0">
              <a:cs typeface="B Nazanin" pitchFamily="2" charset="-78"/>
            </a:endParaRPr>
          </a:p>
          <a:p>
            <a:pPr algn="r" rtl="1">
              <a:buFontTx/>
              <a:buChar char="-"/>
            </a:pPr>
            <a:r>
              <a:rPr lang="ar-SA" sz="2800" dirty="0">
                <a:cs typeface="B Nazanin" pitchFamily="2" charset="-78"/>
              </a:rPr>
              <a:t/>
            </a:r>
            <a:br>
              <a:rPr lang="ar-SA" sz="2800" dirty="0">
                <a:cs typeface="B Nazanin" pitchFamily="2" charset="-78"/>
              </a:rPr>
            </a:br>
            <a:r>
              <a:rPr lang="ar-SA" sz="2800" dirty="0">
                <a:cs typeface="B Nazanin" pitchFamily="2" charset="-78"/>
              </a:rPr>
              <a:t>- اگر فرد مسموم بیهوش است در طول راه او را به پهلو بخوابانید</a:t>
            </a:r>
            <a:r>
              <a:rPr lang="ar-SA" sz="2800" dirty="0" smtClean="0">
                <a:cs typeface="B Nazanin" pitchFamily="2" charset="-78"/>
              </a:rPr>
              <a:t>.</a:t>
            </a:r>
            <a:endParaRPr lang="fa-IR" sz="2800" dirty="0" smtClean="0">
              <a:cs typeface="B Nazanin" pitchFamily="2" charset="-78"/>
            </a:endParaRPr>
          </a:p>
          <a:p>
            <a:pPr algn="r" rtl="1">
              <a:buFontTx/>
              <a:buChar char="-"/>
            </a:pPr>
            <a:r>
              <a:rPr lang="ar-SA" sz="2800" dirty="0">
                <a:cs typeface="B Nazanin" pitchFamily="2" charset="-78"/>
              </a:rPr>
              <a:t/>
            </a:r>
            <a:br>
              <a:rPr lang="ar-SA" sz="2800" dirty="0">
                <a:cs typeface="B Nazanin" pitchFamily="2" charset="-78"/>
              </a:rPr>
            </a:br>
            <a:r>
              <a:rPr lang="ar-SA" sz="2800" dirty="0">
                <a:solidFill>
                  <a:srgbClr val="FF0000"/>
                </a:solidFill>
                <a:cs typeface="B Nazanin" pitchFamily="2" charset="-78"/>
              </a:rPr>
              <a:t>- در موارد مصرف نفت، بنزین، گازوئیل یا مواد شیمیایی، کودک را وادار به استفراغ نکنید.</a:t>
            </a:r>
            <a:r>
              <a:rPr lang="ar-SA" sz="2800" dirty="0">
                <a:cs typeface="B Nazanin" pitchFamily="2" charset="-78"/>
              </a:rPr>
              <a:t/>
            </a:r>
            <a:br>
              <a:rPr lang="ar-SA" sz="2800" dirty="0">
                <a:cs typeface="B Nazanin" pitchFamily="2" charset="-78"/>
              </a:rPr>
            </a:br>
            <a:r>
              <a:rPr lang="ar-SA" sz="2800" dirty="0">
                <a:cs typeface="B Nazanin" pitchFamily="2" charset="-78"/>
              </a:rPr>
              <a:t/>
            </a:r>
            <a:br>
              <a:rPr lang="ar-SA" sz="2800" dirty="0">
                <a:cs typeface="B Nazanin" pitchFamily="2" charset="-78"/>
              </a:rPr>
            </a:b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80690"/>
          </a:xfrm>
        </p:spPr>
        <p:txBody>
          <a:bodyPr>
            <a:normAutofit/>
          </a:bodyPr>
          <a:lstStyle/>
          <a:p>
            <a:pPr algn="r" rtl="1"/>
            <a:r>
              <a:rPr lang="fa-IR" sz="3200" b="1" dirty="0" smtClean="0">
                <a:cs typeface="B Nazanin" pitchFamily="2" charset="-78"/>
              </a:rPr>
              <a:t>لب های کودک ممکن است سوخته یا بیرنگ شده باشد ,بنابراین برای اینکه سم موجود رقیق شود مکررا به او آب یا شیر بدهید تا آرام آرام بنوشد. به کودک مسموم شده آب ونمک ندهید </a:t>
            </a:r>
            <a:endParaRPr lang="en-US" sz="3200" b="1" dirty="0">
              <a:cs typeface="B Nazanin" pitchFamily="2" charset="-78"/>
            </a:endParaRPr>
          </a:p>
        </p:txBody>
      </p:sp>
    </p:spTree>
    <p:extLst>
      <p:ext uri="{BB962C8B-B14F-4D97-AF65-F5344CB8AC3E}">
        <p14:creationId xmlns:p14="http://schemas.microsoft.com/office/powerpoint/2010/main" val="9933332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36"/>
            <a:ext cx="8229600" cy="920144"/>
          </a:xfrm>
        </p:spPr>
        <p:txBody>
          <a:bodyPr/>
          <a:lstStyle/>
          <a:p>
            <a:pPr algn="ctr"/>
            <a:r>
              <a:rPr lang="ar-SA" dirty="0" smtClean="0">
                <a:solidFill>
                  <a:srgbClr val="C00000"/>
                </a:solidFill>
                <a:cs typeface="B Titr" pitchFamily="2" charset="-78"/>
              </a:rPr>
              <a:t>غرق شدگی</a:t>
            </a:r>
            <a:endParaRPr lang="en-US" dirty="0">
              <a:solidFill>
                <a:srgbClr val="C00000"/>
              </a:solidFill>
              <a:cs typeface="B Titr" pitchFamily="2" charset="-78"/>
            </a:endParaRPr>
          </a:p>
        </p:txBody>
      </p:sp>
      <p:pic>
        <p:nvPicPr>
          <p:cNvPr id="4" name="Content Placeholder 3" descr="ghrgshodegi.jpg - 14.68 Kb"/>
          <p:cNvPicPr>
            <a:picLocks noGrp="1"/>
          </p:cNvPicPr>
          <p:nvPr>
            <p:ph idx="1"/>
          </p:nvPr>
        </p:nvPicPr>
        <p:blipFill>
          <a:blip r:embed="rId2"/>
          <a:stretch>
            <a:fillRect/>
          </a:stretch>
        </p:blipFill>
        <p:spPr bwMode="auto">
          <a:xfrm>
            <a:off x="3190875" y="2968625"/>
            <a:ext cx="27622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03304"/>
          </a:xfrm>
        </p:spPr>
        <p:txBody>
          <a:bodyPr/>
          <a:lstStyle/>
          <a:p>
            <a:pPr algn="r" rtl="1"/>
            <a:r>
              <a:rPr lang="ar-SA" dirty="0">
                <a:cs typeface="B Nazanin" pitchFamily="2" charset="-78"/>
              </a:rPr>
              <a:t>- علاقه شدید کودک به آب ممکن است برای او حادثه ساز باشد</a:t>
            </a:r>
            <a:r>
              <a:rPr lang="ar-SA" dirty="0" smtClean="0">
                <a:cs typeface="B Nazanin" pitchFamily="2" charset="-78"/>
              </a:rPr>
              <a:t>.</a:t>
            </a:r>
            <a:endParaRPr lang="en-US" dirty="0" smtClean="0">
              <a:cs typeface="B Nazanin" pitchFamily="2" charset="-78"/>
            </a:endParaRPr>
          </a:p>
          <a:p>
            <a:pPr algn="r" rtl="1">
              <a:buNone/>
            </a:pPr>
            <a:endParaRPr lang="fa-IR" dirty="0" smtClean="0">
              <a:cs typeface="B Nazanin" pitchFamily="2" charset="-78"/>
            </a:endParaRPr>
          </a:p>
          <a:p>
            <a:pPr algn="r" rtl="1"/>
            <a:r>
              <a:rPr lang="fa-IR" dirty="0" smtClean="0">
                <a:cs typeface="B Nazanin" pitchFamily="2" charset="-78"/>
              </a:rPr>
              <a:t>عامل مرگ بيش از 175 هزار كودك در سال است. سالانه بيش از 3 ميليون كودك از غرق شدن نجات مي يابند. به دليل ايجاد آسيب هاي مغزي در برخي از اين نجات يافتگان ، غرق شدن غير مرگبار بيشترين تاثير اقتصادي و بهداشتي را در بين انواع حوادث دارد.</a:t>
            </a:r>
            <a:endParaRPr lang="en-US" dirty="0" smtClean="0">
              <a:cs typeface="B Nazanin" pitchFamily="2" charset="-78"/>
            </a:endParaRPr>
          </a:p>
          <a:p>
            <a:pPr algn="r" rtl="1">
              <a:buNone/>
            </a:pPr>
            <a:r>
              <a:rPr lang="ar-SA" dirty="0">
                <a:cs typeface="B Nazanin" pitchFamily="2" charset="-78"/>
              </a:rPr>
              <a:t/>
            </a:r>
            <a:br>
              <a:rPr lang="ar-SA" dirty="0">
                <a:cs typeface="B Nazanin" pitchFamily="2" charset="-78"/>
              </a:rPr>
            </a:br>
            <a:r>
              <a:rPr lang="ar-SA" dirty="0">
                <a:cs typeface="B Nazanin" pitchFamily="2" charset="-78"/>
              </a:rPr>
              <a:t/>
            </a:r>
            <a:br>
              <a:rPr lang="ar-SA" dirty="0">
                <a:cs typeface="B Nazanin" pitchFamily="2" charset="-78"/>
              </a:rPr>
            </a:b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normAutofit/>
          </a:bodyPr>
          <a:lstStyle/>
          <a:p>
            <a:pPr algn="ctr" rtl="1"/>
            <a:r>
              <a:rPr lang="fa-IR" sz="3200" dirty="0" smtClean="0">
                <a:solidFill>
                  <a:schemeClr val="tx1">
                    <a:lumMod val="95000"/>
                    <a:lumOff val="5000"/>
                  </a:schemeClr>
                </a:solidFill>
                <a:cs typeface="B Nazanin" pitchFamily="2" charset="-78"/>
              </a:rPr>
              <a:t>سالانه 5 ميليون و 300 هزار نفر به دليل صدمات جان خودرا از دست مي دهند و سالانه حدود 2 ميليون مجروح ناشي از حوادث در بيمارستان بستري مي شوند كه كودكان و نوجوانان از قربانيان اصلي حوادث هستند . </a:t>
            </a:r>
          </a:p>
          <a:p>
            <a:pPr algn="ctr" rtl="1"/>
            <a:endParaRPr lang="fa-IR" sz="3200" dirty="0" smtClean="0">
              <a:solidFill>
                <a:schemeClr val="tx1">
                  <a:lumMod val="95000"/>
                  <a:lumOff val="5000"/>
                </a:schemeClr>
              </a:solidFill>
              <a:cs typeface="B Nazanin" pitchFamily="2" charset="-78"/>
            </a:endParaRPr>
          </a:p>
          <a:p>
            <a:pPr algn="ctr" rtl="1"/>
            <a:r>
              <a:rPr lang="fa-IR" sz="3200" dirty="0" smtClean="0">
                <a:solidFill>
                  <a:schemeClr val="tx1">
                    <a:lumMod val="95000"/>
                    <a:lumOff val="5000"/>
                  </a:schemeClr>
                </a:solidFill>
                <a:cs typeface="B Nazanin" pitchFamily="2" charset="-78"/>
              </a:rPr>
              <a:t>كودكان زير 5 سال آسيب پذيرترين گروه در برابر حوادث خانگي و كودكان بالاي 5 سال آسيب پذيرترين گروه در معرض خطر ترافيك محسوب مي شوند.</a:t>
            </a:r>
            <a:endParaRPr lang="en-US" sz="3200" dirty="0" smtClean="0">
              <a:solidFill>
                <a:schemeClr val="tx1">
                  <a:lumMod val="95000"/>
                  <a:lumOff val="5000"/>
                </a:schemeClr>
              </a:solidFill>
              <a:cs typeface="B Nazanin" pitchFamily="2" charset="-78"/>
            </a:endParaRPr>
          </a:p>
          <a:p>
            <a:pPr algn="ctr" rtl="1"/>
            <a:endParaRPr 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36"/>
            <a:ext cx="8229600" cy="1571636"/>
          </a:xfrm>
        </p:spPr>
        <p:txBody>
          <a:bodyPr/>
          <a:lstStyle/>
          <a:p>
            <a:pPr algn="ctr"/>
            <a:r>
              <a:rPr lang="ar-SA" dirty="0" smtClean="0">
                <a:solidFill>
                  <a:srgbClr val="C00000"/>
                </a:solidFill>
                <a:cs typeface="B Titr" pitchFamily="2" charset="-78"/>
              </a:rPr>
              <a:t>پیشگیری از غرق شدگی کودک</a:t>
            </a:r>
            <a:endParaRPr lang="en-US"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53082"/>
          </a:xfrm>
        </p:spPr>
        <p:txBody>
          <a:bodyPr>
            <a:normAutofit fontScale="85000" lnSpcReduction="20000"/>
          </a:bodyPr>
          <a:lstStyle/>
          <a:p>
            <a:pPr algn="r" rtl="1"/>
            <a:r>
              <a:rPr lang="ar-SA" dirty="0">
                <a:cs typeface="B Nazanin" pitchFamily="2" charset="-78"/>
              </a:rPr>
              <a:t>اطراف حوض و استخر خانه </a:t>
            </a:r>
            <a:r>
              <a:rPr lang="ar-SA" dirty="0" smtClean="0">
                <a:cs typeface="B Nazanin" pitchFamily="2" charset="-78"/>
              </a:rPr>
              <a:t>ها از حفاظ استفاده کنید.</a:t>
            </a:r>
            <a:endParaRPr lang="fa-IR" dirty="0" smtClean="0">
              <a:cs typeface="B Nazanin" pitchFamily="2" charset="-78"/>
            </a:endParaRPr>
          </a:p>
          <a:p>
            <a:pPr algn="r" rtl="1"/>
            <a:endParaRPr lang="fa-IR" dirty="0" smtClean="0">
              <a:cs typeface="B Nazanin" pitchFamily="2" charset="-78"/>
            </a:endParaRPr>
          </a:p>
          <a:p>
            <a:pPr algn="r" rtl="1"/>
            <a:r>
              <a:rPr lang="ar-SA" dirty="0" smtClean="0">
                <a:cs typeface="B Nazanin" pitchFamily="2" charset="-78"/>
              </a:rPr>
              <a:t> به </a:t>
            </a:r>
            <a:r>
              <a:rPr lang="ar-SA" dirty="0">
                <a:cs typeface="B Nazanin" pitchFamily="2" charset="-78"/>
              </a:rPr>
              <a:t>مهارت کودک و خودتان در شنا اعتماد نکنید. </a:t>
            </a:r>
            <a:r>
              <a:rPr lang="ar-SA" dirty="0" smtClean="0">
                <a:cs typeface="B Nazanin" pitchFamily="2" charset="-78"/>
              </a:rPr>
              <a:t>بیشتر غرق شدگان، شناگران ماهر هستند. </a:t>
            </a:r>
            <a:endParaRPr lang="fa-IR" dirty="0" smtClean="0">
              <a:cs typeface="B Nazanin" pitchFamily="2" charset="-78"/>
            </a:endParaRPr>
          </a:p>
          <a:p>
            <a:pPr algn="r" rtl="1"/>
            <a:endParaRPr lang="fa-IR" dirty="0" smtClean="0">
              <a:cs typeface="B Nazanin" pitchFamily="2" charset="-78"/>
            </a:endParaRPr>
          </a:p>
          <a:p>
            <a:pPr algn="r" rtl="1"/>
            <a:r>
              <a:rPr lang="ar-SA" dirty="0" smtClean="0">
                <a:cs typeface="B Nazanin" pitchFamily="2" charset="-78"/>
              </a:rPr>
              <a:t>در </a:t>
            </a:r>
            <a:r>
              <a:rPr lang="ar-SA" dirty="0">
                <a:cs typeface="B Nazanin" pitchFamily="2" charset="-78"/>
              </a:rPr>
              <a:t>هنگام آب بازی کودک خود را زیر نظر داشته باشید</a:t>
            </a:r>
            <a:r>
              <a:rPr lang="ar-SA" dirty="0" smtClean="0">
                <a:cs typeface="B Nazanin" pitchFamily="2" charset="-78"/>
              </a:rPr>
              <a:t>.</a:t>
            </a:r>
            <a:r>
              <a:rPr lang="fa-IR" dirty="0" smtClean="0">
                <a:cs typeface="B Nazanin" pitchFamily="2" charset="-78"/>
              </a:rPr>
              <a:t>(وان حمام ,سطل,لگن آب بازی,تشت و توالت)</a:t>
            </a:r>
            <a:r>
              <a:rPr lang="ar-SA" dirty="0">
                <a:cs typeface="B Nazanin" pitchFamily="2" charset="-78"/>
              </a:rPr>
              <a:t/>
            </a:r>
            <a:br>
              <a:rPr lang="ar-SA" dirty="0">
                <a:cs typeface="B Nazanin" pitchFamily="2" charset="-78"/>
              </a:rPr>
            </a:br>
            <a:endParaRPr lang="fa-IR" dirty="0" smtClean="0">
              <a:cs typeface="B Nazanin" pitchFamily="2" charset="-78"/>
            </a:endParaRPr>
          </a:p>
          <a:p>
            <a:pPr algn="r" rtl="1"/>
            <a:r>
              <a:rPr lang="ar-SA" dirty="0" smtClean="0">
                <a:cs typeface="B Nazanin" pitchFamily="2" charset="-78"/>
              </a:rPr>
              <a:t>- </a:t>
            </a:r>
            <a:r>
              <a:rPr lang="ar-SA" dirty="0">
                <a:cs typeface="B Nazanin" pitchFamily="2" charset="-78"/>
              </a:rPr>
              <a:t>به هشدارهای موجود در محل شنا دقت کنید</a:t>
            </a:r>
            <a:r>
              <a:rPr lang="ar-SA" dirty="0" smtClean="0">
                <a:cs typeface="B Nazanin" pitchFamily="2" charset="-78"/>
              </a:rPr>
              <a:t>.</a:t>
            </a:r>
            <a:r>
              <a:rPr lang="ar-SA" dirty="0">
                <a:cs typeface="B Nazanin" pitchFamily="2" charset="-78"/>
              </a:rPr>
              <a:t/>
            </a:r>
            <a:br>
              <a:rPr lang="ar-SA" dirty="0">
                <a:cs typeface="B Nazanin" pitchFamily="2" charset="-78"/>
              </a:rPr>
            </a:br>
            <a:endParaRPr lang="fa-IR" dirty="0" smtClean="0">
              <a:cs typeface="B Nazanin" pitchFamily="2" charset="-78"/>
            </a:endParaRPr>
          </a:p>
          <a:p>
            <a:pPr algn="r" rtl="1"/>
            <a:r>
              <a:rPr lang="ar-SA" dirty="0" smtClean="0">
                <a:cs typeface="B Nazanin" pitchFamily="2" charset="-78"/>
              </a:rPr>
              <a:t>- </a:t>
            </a:r>
            <a:r>
              <a:rPr lang="ar-SA" dirty="0">
                <a:cs typeface="B Nazanin" pitchFamily="2" charset="-78"/>
              </a:rPr>
              <a:t>در مورد خطر فرو بردن سر در آب استخر، راه رفتن روی دیوار حوض و پریدن از طرفی به طرف دیگر به کودک خود آموزش دهید</a:t>
            </a:r>
            <a:r>
              <a:rPr lang="ar-SA" dirty="0" smtClean="0">
                <a:cs typeface="B Nazanin" pitchFamily="2" charset="-78"/>
              </a:rPr>
              <a:t>.</a:t>
            </a:r>
            <a:endParaRPr lang="fa-IR" dirty="0" smtClean="0">
              <a:cs typeface="B Nazanin" pitchFamily="2" charset="-78"/>
            </a:endParaRPr>
          </a:p>
          <a:p>
            <a:pPr algn="r" rtl="1"/>
            <a:r>
              <a:rPr lang="ar-SA" dirty="0">
                <a:cs typeface="B Nazanin" pitchFamily="2" charset="-78"/>
              </a:rPr>
              <a:t/>
            </a:r>
            <a:br>
              <a:rPr lang="ar-SA" dirty="0">
                <a:cs typeface="B Nazanin" pitchFamily="2" charset="-78"/>
              </a:rPr>
            </a:br>
            <a:r>
              <a:rPr lang="ar-SA" dirty="0">
                <a:cs typeface="B Nazanin" pitchFamily="2" charset="-78"/>
              </a:rPr>
              <a:t/>
            </a:r>
            <a:br>
              <a:rPr lang="ar-SA" dirty="0">
                <a:cs typeface="B Nazanin" pitchFamily="2" charset="-78"/>
              </a:rPr>
            </a:br>
            <a:r>
              <a:rPr lang="ar-SA" dirty="0">
                <a:cs typeface="B Nazanin" pitchFamily="2" charset="-78"/>
              </a:rPr>
              <a:t/>
            </a:r>
            <a:br>
              <a:rPr lang="ar-SA" dirty="0">
                <a:cs typeface="B Nazanin" pitchFamily="2" charset="-78"/>
              </a:rPr>
            </a:b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www.myup.ir/images/84927981136906018232.jpg">
            <a:hlinkClick r:id="rId2" tgtFrame="_blank"/>
          </p:cNvPr>
          <p:cNvPicPr>
            <a:picLocks noGrp="1"/>
          </p:cNvPicPr>
          <p:nvPr>
            <p:ph idx="1"/>
          </p:nvPr>
        </p:nvPicPr>
        <p:blipFill>
          <a:blip r:embed="rId3"/>
          <a:srcRect/>
          <a:stretch>
            <a:fillRect/>
          </a:stretch>
        </p:blipFill>
        <p:spPr bwMode="auto">
          <a:xfrm>
            <a:off x="1835696" y="1052736"/>
            <a:ext cx="5472608" cy="5115272"/>
          </a:xfrm>
          <a:prstGeom prst="rect">
            <a:avLst/>
          </a:prstGeom>
          <a:noFill/>
          <a:ln w="9525">
            <a:noFill/>
            <a:miter lim="800000"/>
            <a:headEnd/>
            <a:tailEnd/>
          </a:ln>
        </p:spPr>
      </p:pic>
    </p:spTree>
    <p:extLst>
      <p:ext uri="{BB962C8B-B14F-4D97-AF65-F5344CB8AC3E}">
        <p14:creationId xmlns:p14="http://schemas.microsoft.com/office/powerpoint/2010/main" val="2620844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7166"/>
            <a:ext cx="8229600" cy="1014434"/>
          </a:xfrm>
        </p:spPr>
        <p:txBody>
          <a:bodyPr>
            <a:normAutofit fontScale="90000"/>
          </a:bodyPr>
          <a:lstStyle/>
          <a:p>
            <a:pPr algn="ctr"/>
            <a:r>
              <a:rPr lang="ar-SA" sz="3200" dirty="0" smtClean="0">
                <a:solidFill>
                  <a:srgbClr val="C00000"/>
                </a:solidFill>
                <a:cs typeface="B Titr" pitchFamily="2" charset="-78"/>
              </a:rPr>
              <a:t>در صورت گرفتن کودک غرق شده از آب</a:t>
            </a:r>
            <a:r>
              <a:rPr sz="3200" smtClean="0">
                <a:solidFill>
                  <a:srgbClr val="C00000"/>
                </a:solidFill>
                <a:cs typeface="B Titr" pitchFamily="2" charset="-78"/>
              </a:rPr>
              <a:t/>
            </a:r>
            <a:br>
              <a:rPr sz="3200" smtClean="0">
                <a:solidFill>
                  <a:srgbClr val="C00000"/>
                </a:solidFill>
                <a:cs typeface="B Titr" pitchFamily="2" charset="-78"/>
              </a:rPr>
            </a:br>
            <a:endParaRPr lang="en-US" sz="3200" dirty="0"/>
          </a:p>
        </p:txBody>
      </p:sp>
      <p:sp>
        <p:nvSpPr>
          <p:cNvPr id="3" name="Content Placeholder 2"/>
          <p:cNvSpPr>
            <a:spLocks noGrp="1"/>
          </p:cNvSpPr>
          <p:nvPr>
            <p:ph idx="1"/>
          </p:nvPr>
        </p:nvSpPr>
        <p:spPr/>
        <p:txBody>
          <a:bodyPr/>
          <a:lstStyle/>
          <a:p>
            <a:pPr marL="0" indent="0" algn="r" rtl="1">
              <a:buNone/>
            </a:pPr>
            <a:r>
              <a:rPr lang="ar-SA" dirty="0">
                <a:cs typeface="B Nazanin" pitchFamily="2" charset="-78"/>
              </a:rPr>
              <a:t>- دهان و حلق کودک را تمیز کنید</a:t>
            </a:r>
            <a:r>
              <a:rPr lang="ar-SA" dirty="0" smtClean="0">
                <a:cs typeface="B Nazanin" pitchFamily="2" charset="-78"/>
              </a:rPr>
              <a:t>.</a:t>
            </a:r>
            <a:endParaRPr lang="fa-IR" dirty="0" smtClean="0">
              <a:cs typeface="B Nazanin" pitchFamily="2" charset="-78"/>
            </a:endParaRPr>
          </a:p>
          <a:p>
            <a:pPr marL="0" indent="0" algn="r" rtl="1">
              <a:buNone/>
            </a:pPr>
            <a:r>
              <a:rPr lang="ar-SA" dirty="0">
                <a:cs typeface="B Nazanin" pitchFamily="2" charset="-78"/>
              </a:rPr>
              <a:t/>
            </a:r>
            <a:br>
              <a:rPr lang="ar-SA" dirty="0">
                <a:cs typeface="B Nazanin" pitchFamily="2" charset="-78"/>
              </a:rPr>
            </a:br>
            <a:r>
              <a:rPr lang="ar-SA" dirty="0">
                <a:cs typeface="B Nazanin" pitchFamily="2" charset="-78"/>
              </a:rPr>
              <a:t>- اگر کودک غرق شده را از آب گرفتید و نفس نمی کشید، در صورتی که بلدید به او تنفس دهان به دهان بدهید یا از شخصی که کمک های اولیه را می داند کمک بگیرید</a:t>
            </a:r>
            <a:r>
              <a:rPr lang="ar-SA" dirty="0" smtClean="0">
                <a:cs typeface="B Nazanin" pitchFamily="2" charset="-78"/>
              </a:rPr>
              <a:t>.</a:t>
            </a:r>
            <a:endParaRPr lang="fa-IR" dirty="0" smtClean="0">
              <a:cs typeface="B Nazanin" pitchFamily="2" charset="-78"/>
            </a:endParaRPr>
          </a:p>
          <a:p>
            <a:pPr marL="0" indent="0" algn="r" rtl="1">
              <a:buNone/>
            </a:pPr>
            <a:r>
              <a:rPr lang="ar-SA" dirty="0">
                <a:cs typeface="B Nazanin" pitchFamily="2" charset="-78"/>
              </a:rPr>
              <a:t/>
            </a:r>
            <a:br>
              <a:rPr lang="ar-SA" dirty="0">
                <a:cs typeface="B Nazanin" pitchFamily="2" charset="-78"/>
              </a:rPr>
            </a:br>
            <a:r>
              <a:rPr lang="ar-SA" dirty="0">
                <a:cs typeface="B Nazanin" pitchFamily="2" charset="-78"/>
              </a:rPr>
              <a:t>- حتی تا یک ساعت پس از قطع تنفس، امکان بازگشت تنفس وجود دارد، لذا سریعا کودک را به نزدیک ترین مرکز درمانی ببرید.</a:t>
            </a:r>
            <a:br>
              <a:rPr lang="ar-SA" dirty="0">
                <a:cs typeface="B Nazanin" pitchFamily="2" charset="-78"/>
              </a:rPr>
            </a:br>
            <a:r>
              <a:rPr lang="ar-SA" dirty="0">
                <a:cs typeface="B Nazanin" pitchFamily="2" charset="-78"/>
              </a:rPr>
              <a:t/>
            </a:r>
            <a:br>
              <a:rPr lang="ar-SA" dirty="0">
                <a:cs typeface="B Nazanin" pitchFamily="2" charset="-78"/>
              </a:rPr>
            </a:b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3200" dirty="0" smtClean="0">
                <a:cs typeface="B Nazanin" pitchFamily="2" charset="-78"/>
              </a:rPr>
              <a:t>کودک غرق شده را از آب بیرون کشیده و اورا طوری نگه دارید که سر او از سینه اش پایین تر باشد تا خطر فروبردن آب در هنگام تنفس کاهش یابد.</a:t>
            </a:r>
          </a:p>
          <a:p>
            <a:pPr algn="r" rtl="1"/>
            <a:endParaRPr lang="en-US" sz="3200" dirty="0">
              <a:cs typeface="B Nazanin" pitchFamily="2" charset="-78"/>
            </a:endParaRPr>
          </a:p>
        </p:txBody>
      </p:sp>
    </p:spTree>
    <p:extLst>
      <p:ext uri="{BB962C8B-B14F-4D97-AF65-F5344CB8AC3E}">
        <p14:creationId xmlns:p14="http://schemas.microsoft.com/office/powerpoint/2010/main" val="5052273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5794"/>
            <a:ext cx="8229600" cy="2071702"/>
          </a:xfrm>
        </p:spPr>
        <p:txBody>
          <a:bodyPr>
            <a:normAutofit/>
          </a:bodyPr>
          <a:lstStyle/>
          <a:p>
            <a:pPr algn="ctr"/>
            <a:r>
              <a:rPr lang="fa-IR" sz="5400" dirty="0" smtClean="0">
                <a:solidFill>
                  <a:srgbClr val="C00000"/>
                </a:solidFill>
                <a:cs typeface="B Titr" pitchFamily="2" charset="-78"/>
              </a:rPr>
              <a:t>خفگي</a:t>
            </a:r>
            <a:endParaRPr lang="en-US" sz="5400"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SA" sz="2800" dirty="0">
                <a:cs typeface="B Nazanin" pitchFamily="2" charset="-78"/>
              </a:rPr>
              <a:t>- از مهم ترین و سریع ترین علت های مرگ است</a:t>
            </a:r>
            <a:r>
              <a:rPr lang="ar-SA" sz="2800" dirty="0" smtClean="0">
                <a:cs typeface="B Nazanin" pitchFamily="2" charset="-78"/>
              </a:rPr>
              <a:t>.</a:t>
            </a:r>
            <a:endParaRPr lang="fa-IR" sz="2800" dirty="0" smtClean="0">
              <a:cs typeface="B Nazanin" pitchFamily="2" charset="-78"/>
            </a:endParaRPr>
          </a:p>
          <a:p>
            <a:pPr marL="0" indent="0" algn="r" rtl="1">
              <a:buNone/>
            </a:pPr>
            <a:r>
              <a:rPr lang="ar-SA" sz="2800" dirty="0">
                <a:cs typeface="B Nazanin" pitchFamily="2" charset="-78"/>
              </a:rPr>
              <a:t/>
            </a:r>
            <a:br>
              <a:rPr lang="ar-SA" sz="2800" dirty="0">
                <a:cs typeface="B Nazanin" pitchFamily="2" charset="-78"/>
              </a:rPr>
            </a:br>
            <a:r>
              <a:rPr lang="ar-SA" sz="2800" dirty="0">
                <a:cs typeface="B Nazanin" pitchFamily="2" charset="-78"/>
              </a:rPr>
              <a:t>- خفگی خیلی ساده و راحت رخ می دهد و عوامل </a:t>
            </a:r>
            <a:r>
              <a:rPr lang="ar-SA" sz="2800" dirty="0" smtClean="0">
                <a:cs typeface="B Nazanin" pitchFamily="2" charset="-78"/>
              </a:rPr>
              <a:t>آن </a:t>
            </a:r>
            <a:r>
              <a:rPr lang="ar-SA" sz="2800" dirty="0">
                <a:cs typeface="B Nazanin" pitchFamily="2" charset="-78"/>
              </a:rPr>
              <a:t>به وفور در محیط زندگی هستند.</a:t>
            </a:r>
            <a:br>
              <a:rPr lang="ar-SA" sz="2800" dirty="0">
                <a:cs typeface="B Nazanin" pitchFamily="2" charset="-78"/>
              </a:rPr>
            </a:br>
            <a:r>
              <a:rPr lang="ar-SA" sz="2800" dirty="0">
                <a:cs typeface="B Nazanin" pitchFamily="2" charset="-78"/>
              </a:rPr>
              <a:t/>
            </a:r>
            <a:br>
              <a:rPr lang="ar-SA" sz="2800" dirty="0">
                <a:cs typeface="B Nazanin" pitchFamily="2" charset="-78"/>
              </a:rPr>
            </a:b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pPr algn="ctr"/>
            <a:r>
              <a:rPr lang="ar-SA" dirty="0">
                <a:solidFill>
                  <a:srgbClr val="C00000"/>
                </a:solidFill>
                <a:cs typeface="B Titr" pitchFamily="2" charset="-78"/>
              </a:rPr>
              <a:t>علل خفگی</a:t>
            </a:r>
            <a:endParaRPr lang="en-US" dirty="0">
              <a:solidFill>
                <a:srgbClr val="C00000"/>
              </a:solidFill>
              <a:cs typeface="B Titr" pitchFamily="2" charset="-78"/>
            </a:endParaRPr>
          </a:p>
        </p:txBody>
      </p:sp>
      <p:sp>
        <p:nvSpPr>
          <p:cNvPr id="3" name="Content Placeholder 2"/>
          <p:cNvSpPr>
            <a:spLocks noGrp="1"/>
          </p:cNvSpPr>
          <p:nvPr>
            <p:ph idx="1"/>
          </p:nvPr>
        </p:nvSpPr>
        <p:spPr>
          <a:xfrm>
            <a:off x="457200" y="1142984"/>
            <a:ext cx="8435280" cy="5000660"/>
          </a:xfrm>
        </p:spPr>
        <p:txBody>
          <a:bodyPr>
            <a:noAutofit/>
          </a:bodyPr>
          <a:lstStyle/>
          <a:p>
            <a:pPr algn="r" rtl="1"/>
            <a:r>
              <a:rPr lang="ar-SA" dirty="0">
                <a:cs typeface="B Nazanin" pitchFamily="2" charset="-78"/>
              </a:rPr>
              <a:t>1 - بازی کردن کودک با طناب، می تواند با پیچیدن دور گردن موجب خفگی کودک یا همبازی او شود</a:t>
            </a:r>
            <a:r>
              <a:rPr lang="ar-SA" dirty="0" smtClean="0">
                <a:cs typeface="B Nazanin" pitchFamily="2" charset="-78"/>
              </a:rPr>
              <a:t>.</a:t>
            </a:r>
            <a:endParaRPr lang="en-US" dirty="0" smtClean="0">
              <a:cs typeface="B Nazanin" pitchFamily="2" charset="-78"/>
            </a:endParaRPr>
          </a:p>
          <a:p>
            <a:pPr algn="r" rtl="1"/>
            <a:endParaRPr lang="en-US" dirty="0" smtClean="0">
              <a:cs typeface="B Nazanin" pitchFamily="2" charset="-78"/>
            </a:endParaRPr>
          </a:p>
          <a:p>
            <a:pPr algn="r" rtl="1"/>
            <a:r>
              <a:rPr lang="ar-SA" dirty="0" smtClean="0">
                <a:cs typeface="B Nazanin" pitchFamily="2" charset="-78"/>
              </a:rPr>
              <a:t>2 </a:t>
            </a:r>
            <a:r>
              <a:rPr lang="ar-SA" dirty="0">
                <a:cs typeface="B Nazanin" pitchFamily="2" charset="-78"/>
              </a:rPr>
              <a:t>- کودک می تواند با فرو کردن سر خود در پاکت موجب خفگی خود </a:t>
            </a:r>
            <a:r>
              <a:rPr lang="ar-SA" dirty="0" smtClean="0">
                <a:cs typeface="B Nazanin" pitchFamily="2" charset="-78"/>
              </a:rPr>
              <a:t>شود</a:t>
            </a:r>
            <a:endParaRPr lang="en-US" dirty="0" smtClean="0">
              <a:cs typeface="B Nazanin" pitchFamily="2" charset="-78"/>
            </a:endParaRPr>
          </a:p>
          <a:p>
            <a:pPr algn="r" rtl="1">
              <a:buNone/>
            </a:pPr>
            <a:r>
              <a:rPr lang="ar-SA" dirty="0">
                <a:cs typeface="B Nazanin" pitchFamily="2" charset="-78"/>
              </a:rPr>
              <a:t/>
            </a:r>
            <a:br>
              <a:rPr lang="ar-SA" dirty="0">
                <a:cs typeface="B Nazanin" pitchFamily="2" charset="-78"/>
              </a:rPr>
            </a:br>
            <a:r>
              <a:rPr lang="ar-SA" dirty="0">
                <a:cs typeface="B Nazanin" pitchFamily="2" charset="-78"/>
              </a:rPr>
              <a:t>3 - گیر کردن راه تنفسی کودک در لای بالش می تواند باعث خفگی شود</a:t>
            </a:r>
            <a:r>
              <a:rPr lang="ar-SA" dirty="0" smtClean="0">
                <a:cs typeface="B Nazanin" pitchFamily="2" charset="-78"/>
              </a:rPr>
              <a:t>.</a:t>
            </a:r>
            <a:endParaRPr lang="en-US" dirty="0" smtClean="0">
              <a:cs typeface="B Nazanin" pitchFamily="2" charset="-78"/>
            </a:endParaRPr>
          </a:p>
          <a:p>
            <a:pPr algn="r" rtl="1">
              <a:buNone/>
            </a:pPr>
            <a:r>
              <a:rPr lang="ar-SA" dirty="0">
                <a:cs typeface="B Nazanin" pitchFamily="2" charset="-78"/>
              </a:rPr>
              <a:t/>
            </a:r>
            <a:br>
              <a:rPr lang="ar-SA" dirty="0">
                <a:cs typeface="B Nazanin" pitchFamily="2" charset="-78"/>
              </a:rPr>
            </a:br>
            <a:r>
              <a:rPr lang="ar-SA" dirty="0">
                <a:cs typeface="B Nazanin" pitchFamily="2" charset="-78"/>
              </a:rPr>
              <a:t>4 - بندهای بلند پستانک کودک ممکن است دور گردن کودک گیر کرده و باعث خفگی شوند</a:t>
            </a:r>
            <a:r>
              <a:rPr lang="ar-SA" dirty="0" smtClean="0">
                <a:cs typeface="B Nazanin" pitchFamily="2" charset="-78"/>
              </a:rPr>
              <a:t>.</a:t>
            </a:r>
            <a:r>
              <a:rPr lang="ar-SA" dirty="0">
                <a:cs typeface="B Nazanin" pitchFamily="2" charset="-78"/>
              </a:rPr>
              <a:t/>
            </a:r>
            <a:br>
              <a:rPr lang="ar-SA" dirty="0">
                <a:cs typeface="B Nazanin" pitchFamily="2" charset="-78"/>
              </a:rPr>
            </a:br>
            <a:r>
              <a:rPr lang="ar-SA" dirty="0">
                <a:cs typeface="B Nazanin" pitchFamily="2" charset="-78"/>
              </a:rPr>
              <a:t/>
            </a:r>
            <a:br>
              <a:rPr lang="ar-SA" dirty="0">
                <a:cs typeface="B Nazanin" pitchFamily="2" charset="-78"/>
              </a:rPr>
            </a:b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52128"/>
          </a:xfrm>
        </p:spPr>
        <p:txBody>
          <a:bodyPr>
            <a:normAutofit lnSpcReduction="10000"/>
          </a:bodyPr>
          <a:lstStyle/>
          <a:p>
            <a:pPr algn="r" rtl="1"/>
            <a:r>
              <a:rPr lang="ar-SA" dirty="0" smtClean="0">
                <a:cs typeface="B Nazanin" pitchFamily="2" charset="-78"/>
              </a:rPr>
              <a:t>5- رها کردن کودک در هنگام شیر خوردن از شیشه، در صورت عطسه یا سرفه ممکن است موجب خفگی شود.</a:t>
            </a:r>
            <a:endParaRPr lang="en-US" dirty="0" smtClean="0">
              <a:cs typeface="B Nazanin" pitchFamily="2" charset="-78"/>
            </a:endParaRPr>
          </a:p>
          <a:p>
            <a:pPr algn="r" rtl="1">
              <a:buNone/>
            </a:pPr>
            <a:r>
              <a:rPr lang="ar-SA" dirty="0" smtClean="0">
                <a:cs typeface="B Nazanin" pitchFamily="2" charset="-78"/>
              </a:rPr>
              <a:t/>
            </a:r>
            <a:br>
              <a:rPr lang="ar-SA" dirty="0" smtClean="0">
                <a:cs typeface="B Nazanin" pitchFamily="2" charset="-78"/>
              </a:rPr>
            </a:br>
            <a:r>
              <a:rPr lang="ar-SA" dirty="0" smtClean="0">
                <a:cs typeface="B Nazanin" pitchFamily="2" charset="-78"/>
              </a:rPr>
              <a:t>6 - پوشاندن لباس کشی یا بند دار به کودک، در صورت گیر کردن لباس کودک ایجاد خطر می کند.</a:t>
            </a:r>
            <a:endParaRPr lang="en-US" dirty="0" smtClean="0">
              <a:cs typeface="B Nazanin" pitchFamily="2" charset="-78"/>
            </a:endParaRPr>
          </a:p>
          <a:p>
            <a:pPr algn="r" rtl="1">
              <a:buNone/>
            </a:pPr>
            <a:r>
              <a:rPr lang="ar-SA" dirty="0" smtClean="0">
                <a:cs typeface="B Nazanin" pitchFamily="2" charset="-78"/>
              </a:rPr>
              <a:t/>
            </a:r>
            <a:br>
              <a:rPr lang="ar-SA" dirty="0" smtClean="0">
                <a:cs typeface="B Nazanin" pitchFamily="2" charset="-78"/>
              </a:rPr>
            </a:br>
            <a:r>
              <a:rPr lang="ar-SA" dirty="0" smtClean="0">
                <a:cs typeface="B Nazanin" pitchFamily="2" charset="-78"/>
              </a:rPr>
              <a:t>7 - غذا دادن به کودک در حالت درازکش، ممکن است باعث گیر کردن غذا در گلو شود.</a:t>
            </a:r>
            <a:endParaRPr lang="en-US" dirty="0" smtClean="0">
              <a:cs typeface="B Nazanin" pitchFamily="2" charset="-78"/>
            </a:endParaRPr>
          </a:p>
          <a:p>
            <a:pPr algn="r" rtl="1">
              <a:buNone/>
            </a:pPr>
            <a:r>
              <a:rPr lang="ar-SA" dirty="0" smtClean="0">
                <a:cs typeface="B Nazanin" pitchFamily="2" charset="-78"/>
              </a:rPr>
              <a:t/>
            </a:r>
            <a:br>
              <a:rPr lang="ar-SA" dirty="0" smtClean="0">
                <a:cs typeface="B Nazanin" pitchFamily="2" charset="-78"/>
              </a:rPr>
            </a:br>
            <a:r>
              <a:rPr lang="ar-SA" dirty="0" smtClean="0">
                <a:cs typeface="B Nazanin" pitchFamily="2" charset="-78"/>
              </a:rPr>
              <a:t>8 - شیر دادن مادر به کودک وقتی مادر خواب آلوده است، ممکن است باعث قرار گرفتن سینه مادر در راه هوایی کودک، و خفگی کودک شود.</a:t>
            </a:r>
            <a:endParaRPr lang="fa-IR" dirty="0" smtClean="0">
              <a:cs typeface="B Nazanin" pitchFamily="2" charset="-78"/>
            </a:endParaRPr>
          </a:p>
          <a:p>
            <a:pPr algn="r" rtl="1"/>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381644"/>
          </a:xfrm>
        </p:spPr>
        <p:txBody>
          <a:bodyPr>
            <a:noAutofit/>
          </a:bodyPr>
          <a:lstStyle/>
          <a:p>
            <a:pPr marL="0" indent="0" algn="r" rtl="1">
              <a:buNone/>
            </a:pPr>
            <a:r>
              <a:rPr lang="ar-SA" sz="2800" dirty="0" smtClean="0">
                <a:cs typeface="B Nazanin" pitchFamily="2" charset="-78"/>
              </a:rPr>
              <a:t>9 - کودکان اشیائی مثل سکه، دکمه یا باتری ساعت را دوست دارند و ممکن است با گذاشتن آنها در دهان ایجاد خطر کنند.</a:t>
            </a:r>
            <a:endParaRPr lang="en-US" sz="2800" dirty="0" smtClean="0">
              <a:cs typeface="B Nazanin" pitchFamily="2" charset="-78"/>
            </a:endParaRPr>
          </a:p>
          <a:p>
            <a:pPr marL="0" indent="0" algn="r" rtl="1">
              <a:buNone/>
            </a:pPr>
            <a:r>
              <a:rPr lang="ar-SA" sz="2800" dirty="0" smtClean="0">
                <a:cs typeface="B Nazanin" pitchFamily="2" charset="-78"/>
              </a:rPr>
              <a:t/>
            </a:r>
            <a:br>
              <a:rPr lang="ar-SA" sz="2800" dirty="0" smtClean="0">
                <a:cs typeface="B Nazanin" pitchFamily="2" charset="-78"/>
              </a:rPr>
            </a:br>
            <a:r>
              <a:rPr lang="ar-SA" sz="2800" dirty="0" smtClean="0">
                <a:cs typeface="B Nazanin" pitchFamily="2" charset="-78"/>
              </a:rPr>
              <a:t>10 - خوراکی های سفت مثل شکلات سفت، یا آجیل با پوست برای کودک خطرناک هستند.</a:t>
            </a:r>
            <a:endParaRPr lang="en-US" sz="2800" dirty="0" smtClean="0">
              <a:cs typeface="B Nazanin" pitchFamily="2" charset="-78"/>
            </a:endParaRPr>
          </a:p>
          <a:p>
            <a:pPr marL="0" indent="0" algn="r" rtl="1">
              <a:buNone/>
            </a:pPr>
            <a:r>
              <a:rPr lang="ar-SA" sz="2800" dirty="0" smtClean="0">
                <a:cs typeface="B Nazanin" pitchFamily="2" charset="-78"/>
              </a:rPr>
              <a:t/>
            </a:r>
            <a:br>
              <a:rPr lang="ar-SA" sz="2800" dirty="0" smtClean="0">
                <a:cs typeface="B Nazanin" pitchFamily="2" charset="-78"/>
              </a:rPr>
            </a:br>
            <a:r>
              <a:rPr lang="ar-SA" sz="2800" dirty="0" smtClean="0">
                <a:cs typeface="B Nazanin" pitchFamily="2" charset="-78"/>
              </a:rPr>
              <a:t>11 - استفاده از آدامس، شکلات یا هر خوراکی دیگر در هنگام بازی خطرناک است.</a:t>
            </a:r>
            <a:endParaRPr lang="en-US" sz="2800" dirty="0" smtClean="0">
              <a:cs typeface="B Nazanin" pitchFamily="2" charset="-78"/>
            </a:endParaRPr>
          </a:p>
          <a:p>
            <a:pPr marL="0" indent="0" algn="r" rtl="1">
              <a:buNone/>
            </a:pPr>
            <a:r>
              <a:rPr lang="ar-SA" sz="2800" dirty="0" smtClean="0">
                <a:cs typeface="B Nazanin" pitchFamily="2" charset="-78"/>
              </a:rPr>
              <a:t/>
            </a:r>
            <a:br>
              <a:rPr lang="ar-SA" sz="2800" dirty="0" smtClean="0">
                <a:cs typeface="B Nazanin" pitchFamily="2" charset="-78"/>
              </a:rPr>
            </a:br>
            <a:r>
              <a:rPr lang="ar-SA" sz="2800" dirty="0" smtClean="0">
                <a:cs typeface="B Nazanin" pitchFamily="2" charset="-78"/>
              </a:rPr>
              <a:t>12 - صحبت کردن، خندیدن، سرفه، گریه و ... هنگام غذا خوردن ممکن است باعث گیر کردن غذا در گلو شود.</a:t>
            </a:r>
            <a:br>
              <a:rPr lang="ar-SA" sz="2800" dirty="0" smtClean="0">
                <a:cs typeface="B Nazanin" pitchFamily="2" charset="-78"/>
              </a:rPr>
            </a:br>
            <a:r>
              <a:rPr lang="ar-SA" sz="2800" dirty="0" smtClean="0">
                <a:cs typeface="B Nazanin" pitchFamily="2" charset="-78"/>
              </a:rPr>
              <a:t/>
            </a:r>
            <a:br>
              <a:rPr lang="ar-SA" sz="2800" dirty="0" smtClean="0">
                <a:cs typeface="B Nazanin" pitchFamily="2" charset="-78"/>
              </a:rPr>
            </a:br>
            <a:r>
              <a:rPr lang="ar-SA" sz="2800" dirty="0" smtClean="0">
                <a:cs typeface="B Nazanin" pitchFamily="2" charset="-78"/>
              </a:rPr>
              <a:t/>
            </a:r>
            <a:br>
              <a:rPr lang="ar-SA" sz="2800" dirty="0" smtClean="0">
                <a:cs typeface="B Nazanin" pitchFamily="2" charset="-78"/>
              </a:rPr>
            </a:b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10206"/>
          </a:xfrm>
        </p:spPr>
        <p:txBody>
          <a:bodyPr>
            <a:noAutofit/>
          </a:bodyPr>
          <a:lstStyle/>
          <a:p>
            <a:pPr algn="r" rtl="1"/>
            <a:r>
              <a:rPr lang="ar-SA" sz="3200" dirty="0" smtClean="0">
                <a:cs typeface="B Nazanin" pitchFamily="2" charset="-78"/>
              </a:rPr>
              <a:t>در </a:t>
            </a:r>
            <a:r>
              <a:rPr lang="ar-SA" sz="3200" dirty="0">
                <a:cs typeface="B Nazanin" pitchFamily="2" charset="-78"/>
              </a:rPr>
              <a:t>حال حاضر مرگ و میر ناشی از حوادث و </a:t>
            </a:r>
            <a:r>
              <a:rPr lang="ar-SA" sz="3200" dirty="0" smtClean="0">
                <a:cs typeface="B Nazanin" pitchFamily="2" charset="-78"/>
              </a:rPr>
              <a:t>سوانح</a:t>
            </a:r>
            <a:r>
              <a:rPr lang="fa-IR" sz="3200" dirty="0" smtClean="0">
                <a:cs typeface="B Nazanin" pitchFamily="2" charset="-78"/>
              </a:rPr>
              <a:t>  اولین</a:t>
            </a:r>
            <a:r>
              <a:rPr lang="ar-SA" sz="3200" dirty="0" smtClean="0">
                <a:cs typeface="B Nazanin" pitchFamily="2" charset="-78"/>
              </a:rPr>
              <a:t> </a:t>
            </a:r>
            <a:r>
              <a:rPr lang="ar-SA" sz="3200" dirty="0">
                <a:cs typeface="B Nazanin" pitchFamily="2" charset="-78"/>
              </a:rPr>
              <a:t>علت مرگ کودکان عنوان شده </a:t>
            </a:r>
            <a:r>
              <a:rPr lang="ar-SA" sz="3200" dirty="0" smtClean="0">
                <a:cs typeface="B Nazanin" pitchFamily="2" charset="-78"/>
              </a:rPr>
              <a:t>است</a:t>
            </a:r>
            <a:r>
              <a:rPr lang="en-US" sz="3200" dirty="0" smtClean="0">
                <a:cs typeface="B Nazanin" pitchFamily="2" charset="-78"/>
              </a:rPr>
              <a:t> </a:t>
            </a:r>
            <a:r>
              <a:rPr lang="ar-SA" sz="3200" dirty="0" smtClean="0">
                <a:cs typeface="B Nazanin" pitchFamily="2" charset="-78"/>
              </a:rPr>
              <a:t>که در این حوادث 54 درصد کودکان پسر و 46 درصد کودکان دختر آسیب می‌بینند.</a:t>
            </a:r>
            <a:endParaRPr lang="fa-IR" sz="3200" dirty="0" smtClean="0">
              <a:cs typeface="B Nazanin" pitchFamily="2" charset="-78"/>
            </a:endParaRPr>
          </a:p>
          <a:p>
            <a:pPr algn="r" rtl="1"/>
            <a:endParaRPr lang="fa-IR" sz="3200" dirty="0">
              <a:cs typeface="B Nazanin" pitchFamily="2" charset="-78"/>
            </a:endParaRPr>
          </a:p>
          <a:p>
            <a:pPr algn="r" rtl="1"/>
            <a:r>
              <a:rPr lang="ar-SA" sz="3200" dirty="0" smtClean="0">
                <a:cs typeface="B Nazanin" pitchFamily="2" charset="-78"/>
              </a:rPr>
              <a:t>براساس </a:t>
            </a:r>
            <a:r>
              <a:rPr lang="ar-SA" sz="3200" dirty="0">
                <a:cs typeface="B Nazanin" pitchFamily="2" charset="-78"/>
              </a:rPr>
              <a:t>آمار، حدود 2 درصد این  دسته مرگ‌ها ناشی از غفلت‌هایی است که در مـنــزل نسبت به کــودکــان می‌شود و کودک به‌دلیل مشغول بودن مادر به کارهای خانه دچار حادثه می‌شود. </a:t>
            </a:r>
            <a:endParaRPr lang="en-US" sz="3200" dirty="0">
              <a:cs typeface="B Nazanin" pitchFamily="2" charset="-78"/>
            </a:endParaRPr>
          </a:p>
          <a:p>
            <a:pPr algn="r"/>
            <a:endParaRPr lang="en-US" sz="3200" dirty="0">
              <a:cs typeface="B Nazanin"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5794"/>
            <a:ext cx="8229600" cy="2000264"/>
          </a:xfrm>
        </p:spPr>
        <p:txBody>
          <a:bodyPr>
            <a:normAutofit/>
          </a:bodyPr>
          <a:lstStyle/>
          <a:p>
            <a:pPr algn="ctr"/>
            <a:r>
              <a:rPr lang="ar-SA" sz="4400" dirty="0" smtClean="0">
                <a:solidFill>
                  <a:srgbClr val="C00000"/>
                </a:solidFill>
                <a:cs typeface="B Titr" pitchFamily="2" charset="-78"/>
              </a:rPr>
              <a:t>پیشگیری از خفگی کودک</a:t>
            </a:r>
            <a:endParaRPr lang="en-US" sz="4400"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
            </a:r>
            <a:br>
              <a:rPr lang="ar-SA" dirty="0"/>
            </a:br>
            <a:endParaRPr lang="en-US" dirty="0"/>
          </a:p>
        </p:txBody>
      </p:sp>
      <p:sp>
        <p:nvSpPr>
          <p:cNvPr id="3" name="Content Placeholder 2"/>
          <p:cNvSpPr>
            <a:spLocks noGrp="1"/>
          </p:cNvSpPr>
          <p:nvPr>
            <p:ph idx="1"/>
          </p:nvPr>
        </p:nvSpPr>
        <p:spPr>
          <a:xfrm>
            <a:off x="457200" y="692696"/>
            <a:ext cx="8229600" cy="5403304"/>
          </a:xfrm>
        </p:spPr>
        <p:txBody>
          <a:bodyPr>
            <a:normAutofit/>
          </a:bodyPr>
          <a:lstStyle/>
          <a:p>
            <a:pPr algn="r" rtl="1"/>
            <a:r>
              <a:rPr lang="ar-SA" sz="2800" dirty="0" smtClean="0">
                <a:cs typeface="B Nazanin" pitchFamily="2" charset="-78"/>
              </a:rPr>
              <a:t>- </a:t>
            </a:r>
            <a:r>
              <a:rPr lang="ar-SA" sz="2800" dirty="0">
                <a:cs typeface="B Nazanin" pitchFamily="2" charset="-78"/>
              </a:rPr>
              <a:t>پاکت های پلاستیکی بزرگ را در دسترس کودک قرار </a:t>
            </a:r>
            <a:r>
              <a:rPr lang="ar-SA" sz="2800" dirty="0" smtClean="0">
                <a:cs typeface="B Nazanin" pitchFamily="2" charset="-78"/>
              </a:rPr>
              <a:t>ندهید </a:t>
            </a:r>
            <a:endParaRPr lang="fa-IR" sz="2800" dirty="0" smtClean="0">
              <a:cs typeface="B Nazanin" pitchFamily="2" charset="-78"/>
            </a:endParaRPr>
          </a:p>
          <a:p>
            <a:pPr algn="r" rtl="1"/>
            <a:endParaRPr lang="fa-IR" sz="2800" dirty="0" smtClean="0">
              <a:cs typeface="B Nazanin" pitchFamily="2" charset="-78"/>
            </a:endParaRPr>
          </a:p>
          <a:p>
            <a:pPr algn="r" rtl="1"/>
            <a:r>
              <a:rPr lang="ar-SA" sz="2800" dirty="0" smtClean="0">
                <a:cs typeface="B Nazanin" pitchFamily="2" charset="-78"/>
              </a:rPr>
              <a:t>- از خواباندن کودک در بالش های خیلی نرم و بز رگ خودداری کنید</a:t>
            </a:r>
            <a:r>
              <a:rPr lang="fa-IR" sz="2800" dirty="0" smtClean="0">
                <a:cs typeface="B Nazanin" pitchFamily="2" charset="-78"/>
              </a:rPr>
              <a:t>. برای کودک زیر یکسال از بالش استفاده نکنید </a:t>
            </a:r>
          </a:p>
          <a:p>
            <a:pPr algn="r" rtl="1"/>
            <a:endParaRPr lang="fa-IR" sz="2800" dirty="0" smtClean="0">
              <a:cs typeface="B Nazanin" pitchFamily="2" charset="-78"/>
            </a:endParaRPr>
          </a:p>
          <a:p>
            <a:pPr algn="r" rtl="1"/>
            <a:r>
              <a:rPr lang="ar-SA" sz="2800" dirty="0" smtClean="0">
                <a:cs typeface="B Nazanin" pitchFamily="2" charset="-78"/>
              </a:rPr>
              <a:t>- </a:t>
            </a:r>
            <a:r>
              <a:rPr lang="ar-SA" sz="2800" dirty="0">
                <a:cs typeface="B Nazanin" pitchFamily="2" charset="-78"/>
              </a:rPr>
              <a:t>پستانک کودک یا باید بند کوتاهی داشته باشد، یا با سنجاق به لباس وصل باشد</a:t>
            </a:r>
            <a:r>
              <a:rPr lang="ar-SA" sz="2800" dirty="0" smtClean="0">
                <a:cs typeface="B Nazanin" pitchFamily="2" charset="-78"/>
              </a:rPr>
              <a:t>...</a:t>
            </a:r>
            <a:r>
              <a:rPr lang="fa-IR" sz="2800" dirty="0" smtClean="0">
                <a:cs typeface="B Nazanin" pitchFamily="2" charset="-78"/>
              </a:rPr>
              <a:t>( طول بند کمتر از 30 سانتی متر  باشد)</a:t>
            </a:r>
          </a:p>
          <a:p>
            <a:pPr algn="r" rtl="1"/>
            <a:endParaRPr lang="fa-IR" sz="2800" dirty="0" smtClean="0">
              <a:cs typeface="B Nazanin" pitchFamily="2" charset="-78"/>
            </a:endParaRPr>
          </a:p>
          <a:p>
            <a:pPr algn="r" rtl="1"/>
            <a:r>
              <a:rPr lang="ar-SA" sz="2800" dirty="0">
                <a:cs typeface="B Nazanin" pitchFamily="2" charset="-78"/>
              </a:rPr>
              <a:t>- در زمان شیر خوردن کودک با شیشه یا غذا خوردن بچه کوچک، آنها را تنها نگذارید. یک عطسه یا سرفه کافی است تا راه تنفس او بسته شود!</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568952" cy="5527940"/>
          </a:xfrm>
        </p:spPr>
        <p:txBody>
          <a:bodyPr>
            <a:normAutofit lnSpcReduction="10000"/>
          </a:bodyPr>
          <a:lstStyle/>
          <a:p>
            <a:pPr lvl="0" algn="r" rtl="1"/>
            <a:r>
              <a:rPr lang="ar-SA" sz="2800" dirty="0">
                <a:cs typeface="B Nazanin" pitchFamily="2" charset="-78"/>
              </a:rPr>
              <a:t>سطل ها، تشت‌ها و حوضچه‌ها را خالي نگه داريد. </a:t>
            </a:r>
            <a:endParaRPr lang="fa-IR" sz="2800" dirty="0" smtClean="0">
              <a:cs typeface="B Nazanin" pitchFamily="2" charset="-78"/>
            </a:endParaRPr>
          </a:p>
          <a:p>
            <a:pPr lvl="0" algn="r" rtl="1"/>
            <a:endParaRPr lang="en-US" sz="2800" dirty="0">
              <a:cs typeface="B Nazanin" pitchFamily="2" charset="-78"/>
            </a:endParaRPr>
          </a:p>
          <a:p>
            <a:pPr lvl="0" algn="r" rtl="1"/>
            <a:r>
              <a:rPr lang="ar-SA" sz="2800" dirty="0">
                <a:cs typeface="B Nazanin" pitchFamily="2" charset="-78"/>
              </a:rPr>
              <a:t>استخرها را از چهارطرف حفاظ‌دار كنيد و در ورودي آنها را بسته نگه داريد. </a:t>
            </a:r>
            <a:endParaRPr lang="fa-IR" sz="2800" dirty="0" smtClean="0">
              <a:cs typeface="B Nazanin" pitchFamily="2" charset="-78"/>
            </a:endParaRPr>
          </a:p>
          <a:p>
            <a:pPr lvl="0" algn="r" rtl="1"/>
            <a:endParaRPr lang="en-US" sz="2800" dirty="0">
              <a:cs typeface="B Nazanin" pitchFamily="2" charset="-78"/>
            </a:endParaRPr>
          </a:p>
          <a:p>
            <a:pPr lvl="0" algn="r" rtl="1"/>
            <a:r>
              <a:rPr lang="ar-SA" sz="2800" dirty="0">
                <a:cs typeface="B Nazanin" pitchFamily="2" charset="-78"/>
              </a:rPr>
              <a:t>كيسه‌هاي پلاستيكي يا بادكنك ها را نزديك كودك قرار ندهيد. </a:t>
            </a:r>
            <a:endParaRPr lang="fa-IR" sz="2800" dirty="0" smtClean="0">
              <a:cs typeface="B Nazanin" pitchFamily="2" charset="-78"/>
            </a:endParaRPr>
          </a:p>
          <a:p>
            <a:pPr lvl="0" algn="r" rtl="1"/>
            <a:endParaRPr lang="en-US" sz="2800" dirty="0">
              <a:cs typeface="B Nazanin" pitchFamily="2" charset="-78"/>
            </a:endParaRPr>
          </a:p>
          <a:p>
            <a:pPr lvl="0" algn="r" rtl="1"/>
            <a:r>
              <a:rPr lang="ar-SA" sz="2800" dirty="0">
                <a:cs typeface="B Nazanin" pitchFamily="2" charset="-78"/>
              </a:rPr>
              <a:t>سيم تلفن، سيم‌هاي الكتريكي، نوار پرده و كركره را از نزديك محل خواب كودكان يا محل بازي او دور كنيد. </a:t>
            </a:r>
            <a:endParaRPr lang="en-US" sz="2800" dirty="0">
              <a:cs typeface="B Nazanin" pitchFamily="2" charset="-78"/>
            </a:endParaRPr>
          </a:p>
          <a:p>
            <a:pPr lvl="0" algn="r" rtl="1"/>
            <a:r>
              <a:rPr lang="ar-SA" sz="2800" dirty="0">
                <a:cs typeface="B Nazanin" pitchFamily="2" charset="-78"/>
              </a:rPr>
              <a:t>اشياء كوچك و نوك تيز را دور از دسترس كودك قرار دهيد. </a:t>
            </a:r>
            <a:endParaRPr lang="fa-IR" sz="2800" dirty="0" smtClean="0">
              <a:cs typeface="B Nazanin" pitchFamily="2" charset="-78"/>
            </a:endParaRPr>
          </a:p>
          <a:p>
            <a:pPr lvl="0" algn="r" rtl="1"/>
            <a:endParaRPr lang="en-US" sz="2800" dirty="0">
              <a:cs typeface="B Nazanin" pitchFamily="2" charset="-78"/>
            </a:endParaRPr>
          </a:p>
          <a:p>
            <a:pPr lvl="0" algn="r" rtl="1"/>
            <a:r>
              <a:rPr lang="ar-SA" sz="2800" dirty="0">
                <a:cs typeface="B Nazanin" pitchFamily="2" charset="-78"/>
              </a:rPr>
              <a:t>حبوبات و دانه‌هاي خشك را از دسترس كودكان دور نگه داريد. </a:t>
            </a:r>
            <a:endParaRPr lang="en-US" sz="2800" dirty="0">
              <a:cs typeface="B Nazanin" pitchFamily="2" charset="-78"/>
            </a:endParaRPr>
          </a:p>
          <a:p>
            <a:pPr algn="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24520"/>
          </a:xfrm>
        </p:spPr>
        <p:txBody>
          <a:bodyPr>
            <a:noAutofit/>
          </a:bodyPr>
          <a:lstStyle/>
          <a:p>
            <a:pPr algn="r" rtl="1"/>
            <a:r>
              <a:rPr lang="ar-SA" sz="2800" dirty="0">
                <a:cs typeface="B Nazanin" pitchFamily="2" charset="-78"/>
              </a:rPr>
              <a:t>- هرگونه طناب یا حتی کمربند لباس دور از دسترس کودک باشد</a:t>
            </a:r>
            <a:r>
              <a:rPr lang="ar-SA" sz="2800" dirty="0" smtClean="0">
                <a:cs typeface="B Nazanin" pitchFamily="2" charset="-78"/>
              </a:rPr>
              <a:t>.</a:t>
            </a:r>
            <a:r>
              <a:rPr lang="ar-SA" sz="2800" dirty="0">
                <a:cs typeface="B Nazanin" pitchFamily="2" charset="-78"/>
              </a:rPr>
              <a:t/>
            </a:r>
            <a:br>
              <a:rPr lang="ar-SA" sz="2800" dirty="0">
                <a:cs typeface="B Nazanin" pitchFamily="2" charset="-78"/>
              </a:rPr>
            </a:br>
            <a:r>
              <a:rPr lang="ar-SA" sz="2800" dirty="0" smtClean="0">
                <a:cs typeface="B Nazanin" pitchFamily="2" charset="-78"/>
              </a:rPr>
              <a:t>مادران </a:t>
            </a:r>
            <a:r>
              <a:rPr lang="ar-SA" sz="2800" dirty="0">
                <a:cs typeface="B Nazanin" pitchFamily="2" charset="-78"/>
              </a:rPr>
              <a:t>شیرده در حالت خواب آلودگی به کودک خود شیر ندهند</a:t>
            </a:r>
            <a:r>
              <a:rPr lang="ar-SA" sz="2800" dirty="0" smtClean="0">
                <a:cs typeface="B Nazanin" pitchFamily="2" charset="-78"/>
              </a:rPr>
              <a:t>.</a:t>
            </a:r>
            <a:endParaRPr lang="en-US" sz="2800" dirty="0" smtClean="0">
              <a:cs typeface="B Nazanin" pitchFamily="2" charset="-78"/>
            </a:endParaRPr>
          </a:p>
          <a:p>
            <a:pPr algn="r" rtl="1">
              <a:buNone/>
            </a:pPr>
            <a:r>
              <a:rPr lang="ar-SA" sz="2800" dirty="0">
                <a:cs typeface="B Nazanin" pitchFamily="2" charset="-78"/>
              </a:rPr>
              <a:t/>
            </a:r>
            <a:br>
              <a:rPr lang="ar-SA" sz="2800" dirty="0">
                <a:cs typeface="B Nazanin" pitchFamily="2" charset="-78"/>
              </a:rPr>
            </a:br>
            <a:r>
              <a:rPr lang="ar-SA" sz="2800" dirty="0" smtClean="0">
                <a:cs typeface="B Nazanin" pitchFamily="2" charset="-78"/>
              </a:rPr>
              <a:t>- </a:t>
            </a:r>
            <a:r>
              <a:rPr lang="ar-SA" sz="2800" dirty="0">
                <a:cs typeface="B Nazanin" pitchFamily="2" charset="-78"/>
              </a:rPr>
              <a:t>در حالت خوابیده به کودک خود اجازه غذا خوردن ندهید</a:t>
            </a:r>
            <a:r>
              <a:rPr lang="ar-SA" sz="2800" dirty="0" smtClean="0">
                <a:cs typeface="B Nazanin" pitchFamily="2" charset="-78"/>
              </a:rPr>
              <a:t>.</a:t>
            </a:r>
            <a:r>
              <a:rPr lang="ar-SA" sz="2800" dirty="0">
                <a:cs typeface="B Nazanin" pitchFamily="2" charset="-78"/>
              </a:rPr>
              <a:t/>
            </a:r>
            <a:br>
              <a:rPr lang="ar-SA" sz="2800" dirty="0">
                <a:cs typeface="B Nazanin" pitchFamily="2" charset="-78"/>
              </a:rPr>
            </a:br>
            <a:r>
              <a:rPr lang="ar-SA" sz="2800" dirty="0" smtClean="0">
                <a:cs typeface="B Nazanin" pitchFamily="2" charset="-78"/>
              </a:rPr>
              <a:t>- </a:t>
            </a:r>
            <a:r>
              <a:rPr lang="ar-SA" sz="2800" dirty="0">
                <a:cs typeface="B Nazanin" pitchFamily="2" charset="-78"/>
              </a:rPr>
              <a:t>اشیائی مانند سکه،دکمه و باتری ساعت را در دسترس کودک قرار ندهید</a:t>
            </a:r>
            <a:r>
              <a:rPr lang="ar-SA" sz="2800" dirty="0" smtClean="0">
                <a:cs typeface="B Nazanin" pitchFamily="2" charset="-78"/>
              </a:rPr>
              <a:t>.</a:t>
            </a:r>
            <a:r>
              <a:rPr lang="ar-SA" sz="2800" dirty="0">
                <a:cs typeface="B Nazanin" pitchFamily="2" charset="-78"/>
              </a:rPr>
              <a:t/>
            </a:r>
            <a:br>
              <a:rPr lang="ar-SA" sz="2800" dirty="0">
                <a:cs typeface="B Nazanin" pitchFamily="2" charset="-78"/>
              </a:rPr>
            </a:br>
            <a:r>
              <a:rPr lang="ar-SA" sz="2800" dirty="0" smtClean="0">
                <a:cs typeface="B Nazanin" pitchFamily="2" charset="-78"/>
              </a:rPr>
              <a:t>- </a:t>
            </a:r>
            <a:r>
              <a:rPr lang="ar-SA" sz="2800" dirty="0">
                <a:cs typeface="B Nazanin" pitchFamily="2" charset="-78"/>
              </a:rPr>
              <a:t>هر غذای سفت را فقط در حالت خرد کرده، و آجیل رابه صورت مغز شده به کودک بدهید</a:t>
            </a:r>
            <a:r>
              <a:rPr lang="ar-SA" sz="2800" dirty="0" smtClean="0">
                <a:cs typeface="B Nazanin" pitchFamily="2" charset="-78"/>
              </a:rPr>
              <a:t>.</a:t>
            </a:r>
            <a:endParaRPr lang="fa-IR" sz="2800" dirty="0" smtClean="0">
              <a:cs typeface="B Nazanin" pitchFamily="2" charset="-78"/>
            </a:endParaRPr>
          </a:p>
          <a:p>
            <a:pPr algn="r" rtl="1"/>
            <a:r>
              <a:rPr lang="ar-SA" sz="2800" dirty="0" smtClean="0">
                <a:cs typeface="B Nazanin" pitchFamily="2" charset="-78"/>
              </a:rPr>
              <a:t>- </a:t>
            </a:r>
            <a:r>
              <a:rPr lang="ar-SA" sz="2800" dirty="0">
                <a:cs typeface="B Nazanin" pitchFamily="2" charset="-78"/>
              </a:rPr>
              <a:t>به کودک آموزش دهید که در هنگام بازی از هیچ نوع خوردنی یا جویدنی استفاده </a:t>
            </a:r>
            <a:r>
              <a:rPr lang="ar-SA" sz="2800" dirty="0" smtClean="0">
                <a:cs typeface="B Nazanin" pitchFamily="2" charset="-78"/>
              </a:rPr>
              <a:t>نکند</a:t>
            </a:r>
            <a:endParaRPr lang="fa-IR" sz="2800" dirty="0" smtClean="0">
              <a:cs typeface="B Nazanin" pitchFamily="2" charset="-78"/>
            </a:endParaRPr>
          </a:p>
          <a:p>
            <a:pPr algn="r" rtl="1">
              <a:buNone/>
            </a:pPr>
            <a:r>
              <a:rPr lang="ar-SA" sz="2800" b="1" dirty="0">
                <a:cs typeface="B Nazanin" pitchFamily="2" charset="-78"/>
              </a:rPr>
              <a:t/>
            </a:r>
            <a:br>
              <a:rPr lang="ar-SA" sz="2800" b="1" dirty="0">
                <a:cs typeface="B Nazanin" pitchFamily="2" charset="-78"/>
              </a:rPr>
            </a:br>
            <a:r>
              <a:rPr lang="ar-SA" sz="2800" b="1" dirty="0" smtClean="0">
                <a:cs typeface="B Nazanin" pitchFamily="2" charset="-78"/>
              </a:rPr>
              <a:t>- </a:t>
            </a:r>
            <a:r>
              <a:rPr lang="ar-SA" sz="2800" dirty="0">
                <a:cs typeface="B Nazanin" pitchFamily="2" charset="-78"/>
              </a:rPr>
              <a:t>از خنداندن کودک در هنگام غذا خوردن بپرهیزید.</a:t>
            </a:r>
            <a:r>
              <a:rPr lang="ar-SA" sz="2800" b="1" dirty="0">
                <a:cs typeface="B Nazanin" pitchFamily="2" charset="-78"/>
              </a:rPr>
              <a:t/>
            </a:r>
            <a:br>
              <a:rPr lang="ar-SA" sz="2800" b="1" dirty="0">
                <a:cs typeface="B Nazanin" pitchFamily="2" charset="-78"/>
              </a:rPr>
            </a:br>
            <a:r>
              <a:rPr lang="ar-SA" sz="2800" b="1" dirty="0">
                <a:cs typeface="B Nazanin" pitchFamily="2" charset="-78"/>
              </a:rPr>
              <a:t/>
            </a:r>
            <a:br>
              <a:rPr lang="ar-SA" sz="2800" b="1" dirty="0">
                <a:cs typeface="B Nazanin" pitchFamily="2" charset="-78"/>
              </a:rPr>
            </a:b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38834"/>
          </a:xfrm>
        </p:spPr>
        <p:txBody>
          <a:bodyPr>
            <a:normAutofit/>
          </a:bodyPr>
          <a:lstStyle/>
          <a:p>
            <a:pPr algn="r" rtl="1"/>
            <a:r>
              <a:rPr lang="fa-IR" sz="2800" dirty="0" smtClean="0">
                <a:solidFill>
                  <a:srgbClr val="FF0000"/>
                </a:solidFill>
                <a:cs typeface="B Nazanin" pitchFamily="2" charset="-78"/>
              </a:rPr>
              <a:t>در صورت خفگی :</a:t>
            </a:r>
            <a:r>
              <a:rPr lang="ar-SA" dirty="0">
                <a:cs typeface="B Nazanin" pitchFamily="2" charset="-78"/>
              </a:rPr>
              <a:t/>
            </a:r>
            <a:br>
              <a:rPr lang="ar-SA" dirty="0">
                <a:cs typeface="B Nazanin" pitchFamily="2" charset="-78"/>
              </a:rPr>
            </a:br>
            <a:r>
              <a:rPr lang="ar-SA" dirty="0">
                <a:cs typeface="B Nazanin" pitchFamily="2" charset="-78"/>
              </a:rPr>
              <a:t>- در مرحله اول، اگر شیئی در راه تنفسی کودک هست، اگر می توانید آن را با انگشت در آورید.</a:t>
            </a:r>
            <a:br>
              <a:rPr lang="ar-SA" dirty="0">
                <a:cs typeface="B Nazanin" pitchFamily="2" charset="-78"/>
              </a:rPr>
            </a:br>
            <a:r>
              <a:rPr lang="ar-SA" dirty="0">
                <a:cs typeface="B Nazanin" pitchFamily="2" charset="-78"/>
              </a:rPr>
              <a:t/>
            </a:r>
            <a:br>
              <a:rPr lang="ar-SA" dirty="0">
                <a:cs typeface="B Nazanin" pitchFamily="2" charset="-78"/>
              </a:rPr>
            </a:br>
            <a:r>
              <a:rPr lang="ar-SA" dirty="0">
                <a:cs typeface="B Nazanin" pitchFamily="2" charset="-78"/>
              </a:rPr>
              <a:t>- اگر شیئی در گلوی کودک گیر کرده، پاهای کودک را گرفته و او را آویزان کنید، و با دست دیگرتان بین دو کتف او به آرامی ضربه بزنید</a:t>
            </a:r>
            <a:r>
              <a:rPr lang="ar-SA" dirty="0" smtClean="0">
                <a:cs typeface="B Nazanin" pitchFamily="2" charset="-78"/>
              </a:rPr>
              <a:t>.</a:t>
            </a:r>
            <a:endParaRPr lang="fa-IR" dirty="0" smtClean="0">
              <a:cs typeface="B Nazanin" pitchFamily="2" charset="-78"/>
            </a:endParaRPr>
          </a:p>
          <a:p>
            <a:pPr algn="r" rtl="1">
              <a:buNone/>
            </a:pPr>
            <a:r>
              <a:rPr lang="ar-SA" dirty="0">
                <a:cs typeface="B Nazanin" pitchFamily="2" charset="-78"/>
              </a:rPr>
              <a:t/>
            </a:r>
            <a:br>
              <a:rPr lang="ar-SA" dirty="0">
                <a:cs typeface="B Nazanin" pitchFamily="2" charset="-78"/>
              </a:rPr>
            </a:br>
            <a:r>
              <a:rPr lang="ar-SA" dirty="0">
                <a:cs typeface="B Nazanin" pitchFamily="2" charset="-78"/>
              </a:rPr>
              <a:t>- همچنین می توانید کودک را از شکم روی ران پای خود بگذارید، طوری که سر و پاهای او آویزان باشد و همان جا یعنی بین دو کتف </a:t>
            </a:r>
            <a:r>
              <a:rPr lang="fa-IR" dirty="0" smtClean="0">
                <a:cs typeface="B Nazanin" pitchFamily="2" charset="-78"/>
              </a:rPr>
              <a:t>5</a:t>
            </a:r>
            <a:r>
              <a:rPr lang="ar-SA" dirty="0" smtClean="0">
                <a:cs typeface="B Nazanin" pitchFamily="2" charset="-78"/>
              </a:rPr>
              <a:t> </a:t>
            </a:r>
            <a:r>
              <a:rPr lang="ar-SA" dirty="0">
                <a:cs typeface="B Nazanin" pitchFamily="2" charset="-78"/>
              </a:rPr>
              <a:t>بار ضربه بزنید (مطابق شکل زیر):</a:t>
            </a:r>
            <a:endParaRPr lang="en-US" dirty="0">
              <a:cs typeface="B Nazanin" pitchFamily="2" charset="-78"/>
            </a:endParaRPr>
          </a:p>
        </p:txBody>
      </p:sp>
      <p:pic>
        <p:nvPicPr>
          <p:cNvPr id="4" name="Picture 3" descr="http://www.myup.ir/images/84372443083113099614.jpg">
            <a:hlinkClick r:id="rId2" tgtFrame="_blank"/>
          </p:cNvPr>
          <p:cNvPicPr/>
          <p:nvPr/>
        </p:nvPicPr>
        <p:blipFill>
          <a:blip r:embed="rId3"/>
          <a:srcRect/>
          <a:stretch>
            <a:fillRect/>
          </a:stretch>
        </p:blipFill>
        <p:spPr bwMode="auto">
          <a:xfrm>
            <a:off x="928662" y="4572008"/>
            <a:ext cx="2376490" cy="184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15272"/>
          </a:xfrm>
        </p:spPr>
        <p:txBody>
          <a:bodyPr>
            <a:normAutofit/>
          </a:bodyPr>
          <a:lstStyle/>
          <a:p>
            <a:pPr marL="0" indent="0" algn="r" rtl="1">
              <a:buNone/>
            </a:pPr>
            <a:r>
              <a:rPr lang="ar-SA" sz="2800" dirty="0">
                <a:cs typeface="B Nazanin" pitchFamily="2" charset="-78"/>
              </a:rPr>
              <a:t>- در آخر، در صورتی که هیچ جوری شیء خارج نشد، با کف دست ضربه محکمی بین ناف و سینه کودک رو به بالا وارد کنید تا شیء از گلو به بیرون پرتاب شود.</a:t>
            </a:r>
            <a:br>
              <a:rPr lang="ar-SA" sz="2800" dirty="0">
                <a:cs typeface="B Nazanin" pitchFamily="2" charset="-78"/>
              </a:rPr>
            </a:br>
            <a:r>
              <a:rPr lang="ar-SA" sz="2800" dirty="0">
                <a:cs typeface="B Nazanin" pitchFamily="2" charset="-78"/>
              </a:rPr>
              <a:t/>
            </a:r>
            <a:br>
              <a:rPr lang="ar-SA" sz="2800" dirty="0">
                <a:cs typeface="B Nazanin" pitchFamily="2" charset="-78"/>
              </a:rPr>
            </a:br>
            <a:r>
              <a:rPr lang="ar-SA" sz="2800" dirty="0">
                <a:cs typeface="B Nazanin" pitchFamily="2" charset="-78"/>
              </a:rPr>
              <a:t>- در صورتی که باز هم موفق نشدید، او را به سرعت به نزدیک ترین مرکز درمانی ببرید.</a:t>
            </a:r>
            <a:br>
              <a:rPr lang="ar-SA" sz="2800" dirty="0">
                <a:cs typeface="B Nazanin" pitchFamily="2" charset="-78"/>
              </a:rPr>
            </a:br>
            <a:r>
              <a:rPr lang="ar-SA" sz="2800" dirty="0">
                <a:cs typeface="B Nazanin" pitchFamily="2" charset="-78"/>
              </a:rPr>
              <a:t/>
            </a:r>
            <a:br>
              <a:rPr lang="ar-SA" sz="2800" dirty="0">
                <a:cs typeface="B Nazanin" pitchFamily="2" charset="-78"/>
              </a:rPr>
            </a:b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00108"/>
            <a:ext cx="8229600" cy="1500198"/>
          </a:xfrm>
        </p:spPr>
        <p:txBody>
          <a:bodyPr/>
          <a:lstStyle/>
          <a:p>
            <a:pPr algn="ctr"/>
            <a:r>
              <a:rPr lang="ar-SA" dirty="0" smtClean="0">
                <a:solidFill>
                  <a:srgbClr val="C00000"/>
                </a:solidFill>
                <a:cs typeface="B Titr" pitchFamily="2" charset="-78"/>
              </a:rPr>
              <a:t>برق گرفتگی</a:t>
            </a:r>
            <a:endParaRPr lang="en-US"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91264" cy="5187280"/>
          </a:xfrm>
        </p:spPr>
        <p:txBody>
          <a:bodyPr>
            <a:normAutofit/>
          </a:bodyPr>
          <a:lstStyle/>
          <a:p>
            <a:pPr algn="r" rtl="1"/>
            <a:r>
              <a:rPr lang="ar-SA" sz="3200" dirty="0">
                <a:latin typeface="B Nazanin"/>
                <a:cs typeface="B Nazanin" pitchFamily="2" charset="-78"/>
              </a:rPr>
              <a:t>- در اثر بی دقتی در استفاده از وسایل برقی یا عدم رعایت نکات ایمنی رخ می دهد</a:t>
            </a:r>
            <a:r>
              <a:rPr lang="ar-SA" sz="3200" dirty="0" smtClean="0">
                <a:latin typeface="B Nazanin"/>
                <a:cs typeface="B Nazanin" pitchFamily="2" charset="-78"/>
              </a:rPr>
              <a:t>.</a:t>
            </a:r>
            <a:endParaRPr lang="fa-IR" sz="3200" dirty="0" smtClean="0">
              <a:latin typeface="B Nazanin"/>
              <a:cs typeface="B Nazanin" pitchFamily="2" charset="-78"/>
            </a:endParaRPr>
          </a:p>
          <a:p>
            <a:pPr algn="r" rtl="1">
              <a:buNone/>
            </a:pPr>
            <a:r>
              <a:rPr lang="ar-SA" sz="3200" dirty="0">
                <a:latin typeface="B Nazanin"/>
                <a:cs typeface="B Nazanin" pitchFamily="2" charset="-78"/>
              </a:rPr>
              <a:t/>
            </a:r>
            <a:br>
              <a:rPr lang="ar-SA" sz="3200" dirty="0">
                <a:latin typeface="B Nazanin"/>
                <a:cs typeface="B Nazanin" pitchFamily="2" charset="-78"/>
              </a:rPr>
            </a:br>
            <a:r>
              <a:rPr lang="ar-SA" sz="3200" dirty="0">
                <a:latin typeface="B Nazanin"/>
                <a:cs typeface="B Nazanin" pitchFamily="2" charset="-78"/>
              </a:rPr>
              <a:t>- می تواند آسیب های بسیار شدید مانند قطع حرکت قلب و تنفس، شکستگی، سوختگی شدید و مرگ ایجاد کند</a:t>
            </a:r>
            <a:endParaRPr lang="en-US" sz="3200" dirty="0">
              <a:latin typeface="B Nazanin"/>
              <a:cs typeface="B Nazanin"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7166"/>
            <a:ext cx="8229600" cy="2500330"/>
          </a:xfrm>
        </p:spPr>
        <p:txBody>
          <a:bodyPr>
            <a:normAutofit/>
          </a:bodyPr>
          <a:lstStyle/>
          <a:p>
            <a:pPr algn="ctr"/>
            <a:r>
              <a:rPr lang="ar-SA" dirty="0" smtClean="0">
                <a:solidFill>
                  <a:srgbClr val="C00000"/>
                </a:solidFill>
                <a:cs typeface="B Titr" pitchFamily="2" charset="-78"/>
              </a:rPr>
              <a:t>پیشگیری از برق گرفتگی</a:t>
            </a:r>
            <a:br>
              <a:rPr lang="ar-SA" dirty="0" smtClean="0">
                <a:solidFill>
                  <a:srgbClr val="C00000"/>
                </a:solidFill>
                <a:cs typeface="B Titr" pitchFamily="2" charset="-78"/>
              </a:rPr>
            </a:br>
            <a:endParaRPr lang="en-US" dirty="0"/>
          </a:p>
        </p:txBody>
      </p:sp>
      <p:pic>
        <p:nvPicPr>
          <p:cNvPr id="4" name="Picture 3" descr="http://www.myup.ir/images/98844738639763757208.jpg">
            <a:hlinkClick r:id="rId2" tgtFrame="_blank"/>
          </p:cNvPr>
          <p:cNvPicPr/>
          <p:nvPr/>
        </p:nvPicPr>
        <p:blipFill>
          <a:blip r:embed="rId3"/>
          <a:srcRect/>
          <a:stretch>
            <a:fillRect/>
          </a:stretch>
        </p:blipFill>
        <p:spPr bwMode="auto">
          <a:xfrm>
            <a:off x="2555776" y="2492896"/>
            <a:ext cx="4013835"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53082"/>
          </a:xfrm>
        </p:spPr>
        <p:txBody>
          <a:bodyPr>
            <a:noAutofit/>
          </a:bodyPr>
          <a:lstStyle/>
          <a:p>
            <a:pPr algn="r" rtl="1"/>
            <a:r>
              <a:rPr lang="ar-SA" sz="2800" dirty="0">
                <a:latin typeface="B Nazanin"/>
              </a:rPr>
              <a:t>1- پریز و کلید برق باید در ارتفاع یک و نیم متری نصب شود و دور از دسترس کودک باشد</a:t>
            </a:r>
            <a:r>
              <a:rPr lang="ar-SA" sz="2800" dirty="0" smtClean="0">
                <a:latin typeface="B Nazanin"/>
              </a:rPr>
              <a:t>.</a:t>
            </a:r>
            <a:endParaRPr lang="fa-IR" sz="2800" dirty="0" smtClean="0">
              <a:latin typeface="B Nazanin"/>
            </a:endParaRPr>
          </a:p>
          <a:p>
            <a:pPr algn="r" rtl="1"/>
            <a:endParaRPr lang="fa-IR" sz="2800" dirty="0" smtClean="0">
              <a:latin typeface="B Nazanin"/>
            </a:endParaRPr>
          </a:p>
          <a:p>
            <a:pPr algn="r" rtl="1"/>
            <a:r>
              <a:rPr lang="fa-IR" dirty="0" smtClean="0">
                <a:latin typeface="B Nazanin"/>
              </a:rPr>
              <a:t>2</a:t>
            </a:r>
            <a:r>
              <a:rPr lang="ar-SA" sz="2800" dirty="0" smtClean="0">
                <a:latin typeface="B Nazanin"/>
              </a:rPr>
              <a:t>- </a:t>
            </a:r>
            <a:r>
              <a:rPr lang="ar-SA" sz="2800" dirty="0">
                <a:latin typeface="B Nazanin"/>
              </a:rPr>
              <a:t>کلید و پریز شکسته را در اسرع وقت پس از قطع کنتور تعویض کنید</a:t>
            </a:r>
            <a:r>
              <a:rPr lang="ar-SA" sz="2800" dirty="0" smtClean="0">
                <a:latin typeface="B Nazanin"/>
              </a:rPr>
              <a:t>.</a:t>
            </a:r>
            <a:endParaRPr lang="fa-IR" sz="2800" dirty="0" smtClean="0">
              <a:latin typeface="B Nazanin"/>
            </a:endParaRPr>
          </a:p>
          <a:p>
            <a:pPr algn="r" rtl="1">
              <a:buNone/>
            </a:pPr>
            <a:r>
              <a:rPr lang="ar-SA" sz="2800" dirty="0">
                <a:latin typeface="B Nazanin"/>
              </a:rPr>
              <a:t/>
            </a:r>
            <a:br>
              <a:rPr lang="ar-SA" sz="2800" dirty="0">
                <a:latin typeface="B Nazanin"/>
              </a:rPr>
            </a:br>
            <a:r>
              <a:rPr lang="ar-SA" sz="2800" dirty="0">
                <a:latin typeface="B Nazanin"/>
              </a:rPr>
              <a:t>3- وسایل برقی زیاد یا پرمصرف را به یک پریز برق متصل نکنید</a:t>
            </a:r>
            <a:r>
              <a:rPr lang="ar-SA" sz="2800" dirty="0" smtClean="0">
                <a:latin typeface="B Nazanin"/>
              </a:rPr>
              <a:t>.</a:t>
            </a:r>
            <a:endParaRPr lang="fa-IR" sz="2800" dirty="0" smtClean="0">
              <a:latin typeface="B Nazanin"/>
            </a:endParaRPr>
          </a:p>
          <a:p>
            <a:pPr algn="r" rtl="1">
              <a:buNone/>
            </a:pPr>
            <a:r>
              <a:rPr lang="ar-SA" sz="2800" dirty="0">
                <a:latin typeface="B Nazanin"/>
              </a:rPr>
              <a:t/>
            </a:r>
            <a:br>
              <a:rPr lang="ar-SA" sz="2800" dirty="0">
                <a:latin typeface="B Nazanin"/>
              </a:rPr>
            </a:br>
            <a:r>
              <a:rPr lang="ar-SA" sz="2800" dirty="0">
                <a:latin typeface="B Nazanin"/>
              </a:rPr>
              <a:t>4- تمام سیم های وسایل برقی را هر چند وقت یک بار بررسی کنید و مطمئن شوید سالم هستند.</a:t>
            </a:r>
            <a:br>
              <a:rPr lang="ar-SA" sz="2800" dirty="0">
                <a:latin typeface="B Nazanin"/>
              </a:rPr>
            </a:br>
            <a:endParaRPr lang="en-US" sz="2800" dirty="0">
              <a:latin typeface="B Nazani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0999" cy="6858000"/>
          </a:xfrm>
        </p:spPr>
      </p:pic>
    </p:spTree>
    <p:extLst>
      <p:ext uri="{BB962C8B-B14F-4D97-AF65-F5344CB8AC3E}">
        <p14:creationId xmlns:p14="http://schemas.microsoft.com/office/powerpoint/2010/main" val="7314074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475312"/>
          </a:xfrm>
        </p:spPr>
        <p:txBody>
          <a:bodyPr>
            <a:normAutofit/>
          </a:bodyPr>
          <a:lstStyle/>
          <a:p>
            <a:pPr algn="r" rtl="1"/>
            <a:r>
              <a:rPr lang="ar-SA" sz="2800" dirty="0">
                <a:latin typeface="B Nazanin"/>
              </a:rPr>
              <a:t>5- از تعمیر سیم وسایل برقی خانگی با چسب نواری یا نایلون یا پارچه خودداری کنید</a:t>
            </a:r>
            <a:r>
              <a:rPr lang="ar-SA" sz="2800" dirty="0" smtClean="0">
                <a:latin typeface="B Nazanin"/>
              </a:rPr>
              <a:t>.</a:t>
            </a:r>
            <a:endParaRPr lang="fa-IR" sz="2800" dirty="0" smtClean="0">
              <a:latin typeface="B Nazanin"/>
            </a:endParaRPr>
          </a:p>
          <a:p>
            <a:pPr algn="r" rtl="1"/>
            <a:r>
              <a:rPr lang="ar-SA" sz="2800" dirty="0">
                <a:latin typeface="B Nazanin"/>
              </a:rPr>
              <a:t/>
            </a:r>
            <a:br>
              <a:rPr lang="ar-SA" sz="2800" dirty="0">
                <a:latin typeface="B Nazanin"/>
              </a:rPr>
            </a:br>
            <a:r>
              <a:rPr lang="ar-SA" sz="2800" dirty="0">
                <a:latin typeface="B Nazanin"/>
              </a:rPr>
              <a:t>6- سیم خراب شده بهتر است تعویض شود، چون حتی در صورت ترمیم با چسب مناسب، کودک کنجکاو ممکن است چسب را بکند و خطر ایجاد شود</a:t>
            </a:r>
            <a:r>
              <a:rPr lang="ar-SA" sz="2800" dirty="0" smtClean="0">
                <a:latin typeface="B Nazanin"/>
              </a:rPr>
              <a:t>.</a:t>
            </a:r>
            <a:endParaRPr lang="fa-IR" sz="2800" dirty="0" smtClean="0">
              <a:latin typeface="B Nazanin"/>
            </a:endParaRPr>
          </a:p>
          <a:p>
            <a:pPr algn="r" rtl="1"/>
            <a:r>
              <a:rPr lang="ar-SA" sz="2800" dirty="0">
                <a:latin typeface="B Nazanin"/>
              </a:rPr>
              <a:t/>
            </a:r>
            <a:br>
              <a:rPr lang="ar-SA" sz="2800" dirty="0">
                <a:latin typeface="B Nazanin"/>
              </a:rPr>
            </a:br>
            <a:r>
              <a:rPr lang="ar-SA" sz="2800" dirty="0">
                <a:latin typeface="B Nazanin"/>
              </a:rPr>
              <a:t>7- سیم برق را از زیر فرش اتاق عبور ندهید، زیرا به مرور سائیده شده و روکش آن از بین می رود</a:t>
            </a:r>
            <a:r>
              <a:rPr lang="ar-SA" sz="2800" dirty="0" smtClean="0">
                <a:latin typeface="B Nazanin"/>
              </a:rPr>
              <a:t>.</a:t>
            </a:r>
            <a:endParaRPr lang="fa-IR" sz="2800" dirty="0" smtClean="0">
              <a:latin typeface="B Nazanin"/>
            </a:endParaRPr>
          </a:p>
          <a:p>
            <a:pPr algn="r" rtl="1"/>
            <a:r>
              <a:rPr lang="ar-SA" sz="2800" dirty="0">
                <a:latin typeface="B Nazanin"/>
              </a:rPr>
              <a:t/>
            </a:r>
            <a:br>
              <a:rPr lang="ar-SA" sz="2800" dirty="0">
                <a:latin typeface="B Nazanin"/>
              </a:rPr>
            </a:br>
            <a:r>
              <a:rPr lang="ar-SA" sz="2800" dirty="0">
                <a:latin typeface="B Nazanin"/>
              </a:rPr>
              <a:t>8- به کودک خود بیاموزید که کلید برق را بی جهت خاموش و روشن نکند</a:t>
            </a:r>
            <a:endParaRPr lang="en-US" sz="2800" dirty="0">
              <a:latin typeface="B Nazanin"/>
            </a:endParaRPr>
          </a:p>
        </p:txBody>
      </p:sp>
    </p:spTree>
    <p:extLst>
      <p:ext uri="{BB962C8B-B14F-4D97-AF65-F5344CB8AC3E}">
        <p14:creationId xmlns:p14="http://schemas.microsoft.com/office/powerpoint/2010/main" val="15417051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03304"/>
          </a:xfrm>
        </p:spPr>
        <p:txBody>
          <a:bodyPr>
            <a:normAutofit fontScale="85000" lnSpcReduction="10000"/>
          </a:bodyPr>
          <a:lstStyle/>
          <a:p>
            <a:pPr algn="r"/>
            <a:endParaRPr lang="fa-IR" dirty="0" smtClean="0">
              <a:latin typeface="B Nazanin"/>
            </a:endParaRPr>
          </a:p>
          <a:p>
            <a:pPr algn="r" rtl="1"/>
            <a:r>
              <a:rPr lang="fa-IR" dirty="0" smtClean="0">
                <a:latin typeface="B Nazanin"/>
              </a:rPr>
              <a:t>9</a:t>
            </a:r>
            <a:r>
              <a:rPr lang="ar-SA" dirty="0" smtClean="0">
                <a:latin typeface="B Nazanin"/>
              </a:rPr>
              <a:t>- </a:t>
            </a:r>
            <a:r>
              <a:rPr lang="ar-SA" dirty="0">
                <a:latin typeface="B Nazanin"/>
              </a:rPr>
              <a:t>به کودک بیاموزید با دست خیس به کلید و پریز برق دست نزند</a:t>
            </a:r>
            <a:r>
              <a:rPr lang="ar-SA" dirty="0" smtClean="0">
                <a:latin typeface="B Nazanin"/>
              </a:rPr>
              <a:t>.</a:t>
            </a:r>
            <a:endParaRPr lang="fa-IR" dirty="0" smtClean="0">
              <a:latin typeface="B Nazanin"/>
            </a:endParaRPr>
          </a:p>
          <a:p>
            <a:pPr algn="r" rtl="1"/>
            <a:r>
              <a:rPr lang="ar-SA" dirty="0">
                <a:latin typeface="B Nazanin"/>
              </a:rPr>
              <a:t/>
            </a:r>
            <a:br>
              <a:rPr lang="ar-SA" dirty="0">
                <a:latin typeface="B Nazanin"/>
              </a:rPr>
            </a:br>
            <a:r>
              <a:rPr lang="ar-SA" dirty="0">
                <a:latin typeface="B Nazanin"/>
              </a:rPr>
              <a:t>10- در هنگام بازرسی از وسایل برقی و پریزها کودک همراه شما نباشد</a:t>
            </a:r>
            <a:r>
              <a:rPr lang="ar-SA" dirty="0" smtClean="0">
                <a:latin typeface="B Nazanin"/>
              </a:rPr>
              <a:t>.</a:t>
            </a:r>
            <a:endParaRPr lang="fa-IR" dirty="0" smtClean="0">
              <a:latin typeface="B Nazanin"/>
            </a:endParaRPr>
          </a:p>
          <a:p>
            <a:pPr algn="r" rtl="1"/>
            <a:r>
              <a:rPr lang="ar-SA" dirty="0">
                <a:latin typeface="B Nazanin"/>
              </a:rPr>
              <a:t/>
            </a:r>
            <a:br>
              <a:rPr lang="ar-SA" dirty="0">
                <a:latin typeface="B Nazanin"/>
              </a:rPr>
            </a:br>
            <a:r>
              <a:rPr lang="ar-SA" dirty="0">
                <a:latin typeface="B Nazanin"/>
              </a:rPr>
              <a:t>11- داخل حمام نباید پریز برق باشد. اگر هست برای آن درپوش بگذارید</a:t>
            </a:r>
            <a:r>
              <a:rPr lang="ar-SA" dirty="0" smtClean="0">
                <a:latin typeface="B Nazanin"/>
              </a:rPr>
              <a:t>.</a:t>
            </a:r>
            <a:endParaRPr lang="fa-IR" dirty="0" smtClean="0">
              <a:latin typeface="B Nazanin"/>
            </a:endParaRPr>
          </a:p>
          <a:p>
            <a:pPr algn="r" rtl="1"/>
            <a:r>
              <a:rPr lang="ar-SA" dirty="0">
                <a:latin typeface="B Nazanin"/>
              </a:rPr>
              <a:t/>
            </a:r>
            <a:br>
              <a:rPr lang="ar-SA" dirty="0">
                <a:latin typeface="B Nazanin"/>
              </a:rPr>
            </a:br>
            <a:r>
              <a:rPr lang="ar-SA" dirty="0">
                <a:latin typeface="B Nazanin"/>
              </a:rPr>
              <a:t>12- از وسایل برقی مثل سشوار یا بخاری برقی در حمام استفاده نکنید، خصوصا زمانی که وان حمام پر از آب است</a:t>
            </a:r>
            <a:r>
              <a:rPr lang="ar-SA" dirty="0" smtClean="0">
                <a:latin typeface="B Nazanin"/>
              </a:rPr>
              <a:t>.</a:t>
            </a:r>
            <a:endParaRPr lang="fa-IR" dirty="0" smtClean="0">
              <a:latin typeface="B Nazanin"/>
            </a:endParaRPr>
          </a:p>
          <a:p>
            <a:pPr algn="r" rtl="1"/>
            <a:r>
              <a:rPr lang="ar-SA" dirty="0">
                <a:latin typeface="B Nazanin"/>
              </a:rPr>
              <a:t/>
            </a:r>
            <a:br>
              <a:rPr lang="ar-SA" dirty="0">
                <a:latin typeface="B Nazanin"/>
              </a:rPr>
            </a:br>
            <a:r>
              <a:rPr lang="ar-SA" dirty="0">
                <a:latin typeface="B Nazanin"/>
              </a:rPr>
              <a:t>13- اگر پریزهای خانه شما در ارتفاع پایین نصب شده اند، آنها را با پریزهای ویژه ایمنی کودک تعویض کرده و یا روی آنها محافظ یا درپوش بگذارید که کودک میخ، سیم، ... در آن فرو نکند.</a:t>
            </a:r>
            <a:br>
              <a:rPr lang="ar-SA" dirty="0">
                <a:latin typeface="B Nazanin"/>
              </a:rPr>
            </a:br>
            <a:endParaRPr lang="en-US" dirty="0">
              <a:latin typeface="B Nazanin"/>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a:solidFill>
                  <a:srgbClr val="C00000"/>
                </a:solidFill>
                <a:latin typeface="B Titr"/>
                <a:cs typeface="B Titr" pitchFamily="2" charset="-78"/>
              </a:rPr>
              <a:t>اقدامات فوری هنگام برق گرفتگی</a:t>
            </a:r>
            <a:endParaRPr lang="en-US" dirty="0">
              <a:solidFill>
                <a:srgbClr val="C00000"/>
              </a:solidFill>
              <a:latin typeface="B Titr"/>
              <a:cs typeface="B Titr" pitchFamily="2" charset="-78"/>
            </a:endParaRPr>
          </a:p>
        </p:txBody>
      </p:sp>
      <p:sp>
        <p:nvSpPr>
          <p:cNvPr id="3" name="Content Placeholder 2"/>
          <p:cNvSpPr>
            <a:spLocks noGrp="1"/>
          </p:cNvSpPr>
          <p:nvPr>
            <p:ph idx="1"/>
          </p:nvPr>
        </p:nvSpPr>
        <p:spPr/>
        <p:txBody>
          <a:bodyPr/>
          <a:lstStyle/>
          <a:p>
            <a:pPr algn="r" rtl="1"/>
            <a:r>
              <a:rPr lang="ar-SA" dirty="0"/>
              <a:t>اگر فرد دچار برق گرفتگی هنوز به منبع برق متصل است او را با عایقی مثل یک پارچه خشک از منبع برق گرفتگی جدا کنید</a:t>
            </a:r>
            <a:r>
              <a:rPr lang="ar-SA" dirty="0" smtClean="0"/>
              <a:t>.</a:t>
            </a:r>
            <a:endParaRPr lang="fa-IR" dirty="0" smtClean="0"/>
          </a:p>
          <a:p>
            <a:pPr algn="r" rtl="1"/>
            <a:r>
              <a:rPr lang="ar-SA" dirty="0"/>
              <a:t/>
            </a:r>
            <a:br>
              <a:rPr lang="ar-SA" dirty="0"/>
            </a:br>
            <a:r>
              <a:rPr lang="ar-SA" dirty="0"/>
              <a:t>- هرگز بدون استفاده از عایق به بدن فرد مصدوم دست نزنید</a:t>
            </a:r>
            <a:r>
              <a:rPr lang="ar-SA" dirty="0" smtClean="0"/>
              <a:t>.</a:t>
            </a:r>
            <a:endParaRPr lang="fa-IR" dirty="0" smtClean="0"/>
          </a:p>
          <a:p>
            <a:pPr algn="r" rtl="1"/>
            <a:r>
              <a:rPr lang="ar-SA" dirty="0"/>
              <a:t/>
            </a:r>
            <a:br>
              <a:rPr lang="ar-SA" dirty="0"/>
            </a:br>
            <a:r>
              <a:rPr lang="ar-SA" dirty="0"/>
              <a:t>- آسیب دیده را به نزدیک ترین مرکز درمانی برسانید</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57392"/>
          </a:xfrm>
        </p:spPr>
      </p:pic>
    </p:spTree>
    <p:extLst>
      <p:ext uri="{BB962C8B-B14F-4D97-AF65-F5344CB8AC3E}">
        <p14:creationId xmlns:p14="http://schemas.microsoft.com/office/powerpoint/2010/main" val="42668737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2988568"/>
          </a:xfrm>
        </p:spPr>
        <p:txBody>
          <a:bodyPr/>
          <a:lstStyle/>
          <a:p>
            <a:pPr algn="ctr"/>
            <a:r>
              <a:rPr lang="ar-SA" dirty="0">
                <a:solidFill>
                  <a:srgbClr val="C00000"/>
                </a:solidFill>
                <a:cs typeface="B Titr" pitchFamily="2" charset="-78"/>
              </a:rPr>
              <a:t>حوادث ناشی از وسایل منزل و آشپزخانه</a:t>
            </a:r>
            <a:endParaRPr lang="en-US" dirty="0">
              <a:solidFill>
                <a:srgbClr val="C00000"/>
              </a:solidFill>
              <a:cs typeface="B Titr" pitchFamily="2" charset="-78"/>
            </a:endParaRPr>
          </a:p>
        </p:txBody>
      </p:sp>
    </p:spTree>
    <p:extLst>
      <p:ext uri="{BB962C8B-B14F-4D97-AF65-F5344CB8AC3E}">
        <p14:creationId xmlns:p14="http://schemas.microsoft.com/office/powerpoint/2010/main" val="23215120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sz="2800" dirty="0">
                <a:latin typeface="B Nazanin"/>
              </a:rPr>
              <a:t>- بیشتر آسیب های خانگی با آشپزخانه و ابزار پخت و پز در ارتباطند</a:t>
            </a:r>
            <a:r>
              <a:rPr lang="ar-SA" sz="2800" dirty="0" smtClean="0">
                <a:latin typeface="B Nazanin"/>
              </a:rPr>
              <a:t>.</a:t>
            </a:r>
            <a:endParaRPr lang="fa-IR" sz="2800" dirty="0" smtClean="0">
              <a:latin typeface="B Nazanin"/>
            </a:endParaRPr>
          </a:p>
          <a:p>
            <a:pPr algn="r" rtl="1"/>
            <a:r>
              <a:rPr lang="ar-SA" sz="2800" dirty="0">
                <a:latin typeface="B Nazanin"/>
              </a:rPr>
              <a:t/>
            </a:r>
            <a:br>
              <a:rPr lang="ar-SA" sz="2800" dirty="0">
                <a:latin typeface="B Nazanin"/>
              </a:rPr>
            </a:br>
            <a:r>
              <a:rPr lang="ar-SA" sz="2800" dirty="0">
                <a:latin typeface="B Nazanin"/>
              </a:rPr>
              <a:t>- وسایل آشپزخانه برای کودک جالب هستند و کودک به تقلید از بزرگسال به سراغ آنها می رود.</a:t>
            </a:r>
            <a:br>
              <a:rPr lang="ar-SA" sz="2800" dirty="0">
                <a:latin typeface="B Nazanin"/>
              </a:rPr>
            </a:br>
            <a:r>
              <a:rPr lang="ar-SA" sz="2800" dirty="0">
                <a:latin typeface="B Nazanin"/>
              </a:rPr>
              <a:t/>
            </a:r>
            <a:br>
              <a:rPr lang="ar-SA" sz="2800" dirty="0">
                <a:latin typeface="B Nazanin"/>
              </a:rPr>
            </a:br>
            <a:endParaRPr lang="en-US" sz="2800" dirty="0">
              <a:latin typeface="B Nazanin"/>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aheri\Desktop\New folder (2) - Copy\تصاویر کودکان\picture\childrens picture\images[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7438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204592"/>
          </a:xfrm>
        </p:spPr>
        <p:txBody>
          <a:bodyPr>
            <a:normAutofit/>
          </a:bodyPr>
          <a:lstStyle/>
          <a:p>
            <a:pPr algn="ctr"/>
            <a:r>
              <a:rPr lang="ar-SA" sz="4000" dirty="0">
                <a:solidFill>
                  <a:srgbClr val="C00000"/>
                </a:solidFill>
                <a:latin typeface="B Titr"/>
                <a:cs typeface="B Nazanin" pitchFamily="2" charset="-78"/>
              </a:rPr>
              <a:t/>
            </a:r>
            <a:br>
              <a:rPr lang="ar-SA" sz="4000" dirty="0">
                <a:solidFill>
                  <a:srgbClr val="C00000"/>
                </a:solidFill>
                <a:latin typeface="B Titr"/>
                <a:cs typeface="B Nazanin" pitchFamily="2" charset="-78"/>
              </a:rPr>
            </a:br>
            <a:r>
              <a:rPr lang="ar-SA" sz="4000" dirty="0">
                <a:solidFill>
                  <a:srgbClr val="C00000"/>
                </a:solidFill>
                <a:latin typeface="B Titr"/>
                <a:cs typeface="B Nazanin" pitchFamily="2" charset="-78"/>
              </a:rPr>
              <a:t>پیشگیری از حوادث وسایل منزل و آشپزخانه</a:t>
            </a:r>
            <a:endParaRPr lang="en-US" sz="4000" dirty="0">
              <a:solidFill>
                <a:srgbClr val="C00000"/>
              </a:solidFill>
              <a:latin typeface="B Titr"/>
              <a:cs typeface="B Nazanin" pitchFamily="2" charset="-7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076056"/>
          </a:xfrm>
        </p:spPr>
        <p:txBody>
          <a:bodyPr>
            <a:normAutofit/>
          </a:bodyPr>
          <a:lstStyle/>
          <a:p>
            <a:pPr marL="0" indent="0" algn="r" rtl="1">
              <a:buNone/>
            </a:pPr>
            <a:r>
              <a:rPr lang="ar-SA" sz="2800" dirty="0">
                <a:cs typeface="B Nazanin" pitchFamily="2" charset="-78"/>
              </a:rPr>
              <a:t>- اجاق گاز روی پایه محکم و در محل مطمئنی باشد، زیرا </a:t>
            </a:r>
            <a:r>
              <a:rPr lang="ar-SA" sz="2800" dirty="0" smtClean="0">
                <a:cs typeface="B Nazanin" pitchFamily="2" charset="-78"/>
              </a:rPr>
              <a:t>بازی </a:t>
            </a:r>
            <a:r>
              <a:rPr lang="ar-SA" sz="2800" dirty="0">
                <a:cs typeface="B Nazanin" pitchFamily="2" charset="-78"/>
              </a:rPr>
              <a:t>کردن کودک با شیر آن خطر نشت گاز دارد</a:t>
            </a:r>
            <a:r>
              <a:rPr lang="ar-SA" sz="2800" dirty="0" smtClean="0">
                <a:cs typeface="B Nazanin" pitchFamily="2" charset="-78"/>
              </a:rPr>
              <a:t>.</a:t>
            </a:r>
            <a:endParaRPr lang="fa-IR" sz="2800" dirty="0" smtClean="0">
              <a:cs typeface="B Nazanin" pitchFamily="2" charset="-78"/>
            </a:endParaRPr>
          </a:p>
          <a:p>
            <a:pPr algn="r" rtl="1">
              <a:buNone/>
            </a:pPr>
            <a:endParaRPr lang="fa-IR" sz="2800" dirty="0" smtClean="0">
              <a:cs typeface="B Nazanin" pitchFamily="2" charset="-78"/>
            </a:endParaRPr>
          </a:p>
          <a:p>
            <a:pPr algn="r" rtl="1">
              <a:buFontTx/>
              <a:buChar char="-"/>
            </a:pPr>
            <a:r>
              <a:rPr lang="ar-SA" sz="2800" dirty="0" smtClean="0">
                <a:cs typeface="B Nazanin" pitchFamily="2" charset="-78"/>
              </a:rPr>
              <a:t>محل </a:t>
            </a:r>
            <a:r>
              <a:rPr lang="ar-SA" sz="2800" dirty="0">
                <a:cs typeface="B Nazanin" pitchFamily="2" charset="-78"/>
              </a:rPr>
              <a:t>پخت و پز از اتاق نشیمن دور باشد، و اگر به هر دلیل آشپزخانه را نمی شود جدا کرد وسایل خطرناک مثل اجاق گاز و سماور با چند تکه چوب جدا </a:t>
            </a:r>
            <a:r>
              <a:rPr lang="ar-SA" sz="2800" dirty="0" smtClean="0">
                <a:cs typeface="B Nazanin" pitchFamily="2" charset="-78"/>
              </a:rPr>
              <a:t>شود</a:t>
            </a:r>
            <a:endParaRPr lang="fa-IR" sz="2800" dirty="0" smtClean="0">
              <a:cs typeface="B Nazanin" pitchFamily="2" charset="-78"/>
            </a:endParaRPr>
          </a:p>
          <a:p>
            <a:pPr algn="r" rtl="1">
              <a:buFontTx/>
              <a:buChar char="-"/>
            </a:pPr>
            <a:endParaRPr lang="fa-IR" sz="2800" dirty="0" smtClean="0">
              <a:cs typeface="B Nazanin" pitchFamily="2" charset="-78"/>
            </a:endParaRPr>
          </a:p>
          <a:p>
            <a:pPr algn="r" rtl="1">
              <a:buNone/>
            </a:pPr>
            <a:r>
              <a:rPr lang="ar-SA" sz="2800" dirty="0">
                <a:cs typeface="B Nazanin" pitchFamily="2" charset="-78"/>
              </a:rPr>
              <a:t>- اجاق گاز روی پایه محکم و در محل مطمئنی باشد، زیرا بازی کردن کودک با شیر آن خطر نشت گاز دارد.</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712968" cy="5043264"/>
          </a:xfrm>
        </p:spPr>
        <p:txBody>
          <a:bodyPr>
            <a:noAutofit/>
          </a:bodyPr>
          <a:lstStyle/>
          <a:p>
            <a:pPr algn="r" rtl="1"/>
            <a:r>
              <a:rPr lang="ar-SA" sz="2800" dirty="0">
                <a:cs typeface="B Nazanin" pitchFamily="2" charset="-78"/>
              </a:rPr>
              <a:t>- لوازمی مثل چرخ گوشت، آسیاب و آبمیوه گیری را به محض اتمام کار از پریز خارج کنید. اگر هنگام استفاده، کار ضروری مثل زنگ تلفن پیش آمد، اول وسیله را از برق کشیده و بعد خارج شوید</a:t>
            </a:r>
            <a:r>
              <a:rPr lang="ar-SA" sz="2800" dirty="0" smtClean="0">
                <a:cs typeface="B Nazanin" pitchFamily="2" charset="-78"/>
              </a:rPr>
              <a:t>.</a:t>
            </a:r>
            <a:endParaRPr lang="fa-IR" sz="2800" dirty="0" smtClean="0">
              <a:cs typeface="B Nazanin" pitchFamily="2" charset="-78"/>
            </a:endParaRPr>
          </a:p>
          <a:p>
            <a:pPr algn="r" rtl="1"/>
            <a:r>
              <a:rPr lang="ar-SA" sz="2800" dirty="0" smtClean="0">
                <a:cs typeface="B Nazanin" pitchFamily="2" charset="-78"/>
              </a:rPr>
              <a:t>- </a:t>
            </a:r>
            <a:r>
              <a:rPr lang="ar-SA" sz="2800" dirty="0">
                <a:cs typeface="B Nazanin" pitchFamily="2" charset="-78"/>
              </a:rPr>
              <a:t>در یخچال، ماشین لباسشویی، و کابینت ها باید محکم، یا در صورت امکان قفل باشد</a:t>
            </a:r>
            <a:r>
              <a:rPr lang="ar-SA" sz="2800" dirty="0" smtClean="0">
                <a:cs typeface="B Nazanin" pitchFamily="2" charset="-78"/>
              </a:rPr>
              <a:t>.</a:t>
            </a:r>
            <a:endParaRPr lang="fa-IR" sz="2800" dirty="0" smtClean="0">
              <a:cs typeface="B Nazanin" pitchFamily="2" charset="-78"/>
            </a:endParaRPr>
          </a:p>
          <a:p>
            <a:pPr algn="r" rtl="1"/>
            <a:r>
              <a:rPr lang="ar-SA" sz="2800" dirty="0">
                <a:cs typeface="B Nazanin" pitchFamily="2" charset="-78"/>
              </a:rPr>
              <a:t>5- وسایلی مانند چاقو، قیچی، کبریت و سیخ کباب را دور از دسترس کودک قرار دهید</a:t>
            </a:r>
            <a:r>
              <a:rPr lang="ar-SA" sz="2800" dirty="0" smtClean="0">
                <a:cs typeface="B Nazanin" pitchFamily="2" charset="-78"/>
              </a:rPr>
              <a:t>.</a:t>
            </a:r>
            <a:r>
              <a:rPr lang="ar-SA" sz="2800" dirty="0">
                <a:cs typeface="B Nazanin" pitchFamily="2" charset="-78"/>
              </a:rPr>
              <a:t/>
            </a:r>
            <a:br>
              <a:rPr lang="ar-SA" sz="2800" dirty="0">
                <a:cs typeface="B Nazanin" pitchFamily="2" charset="-78"/>
              </a:rPr>
            </a:br>
            <a:r>
              <a:rPr lang="ar-SA" sz="2800" dirty="0">
                <a:cs typeface="B Nazanin" pitchFamily="2" charset="-78"/>
              </a:rPr>
              <a:t>6- کف آشپزخانه نباید لیز و لغزنده باشد</a:t>
            </a:r>
            <a:r>
              <a:rPr lang="ar-SA" sz="2800" dirty="0" smtClean="0">
                <a:cs typeface="B Nazanin" pitchFamily="2" charset="-78"/>
              </a:rPr>
              <a:t>.</a:t>
            </a:r>
            <a:r>
              <a:rPr lang="ar-SA" sz="2800" dirty="0">
                <a:cs typeface="B Nazanin" pitchFamily="2" charset="-78"/>
              </a:rPr>
              <a:t/>
            </a:r>
            <a:br>
              <a:rPr lang="ar-SA" sz="2800" dirty="0">
                <a:cs typeface="B Nazanin" pitchFamily="2" charset="-78"/>
              </a:rPr>
            </a:br>
            <a:r>
              <a:rPr lang="ar-SA" sz="2800" dirty="0">
                <a:cs typeface="B Nazanin" pitchFamily="2" charset="-78"/>
              </a:rPr>
              <a:t>7- در صورت استفاده از زودپز به استاندارد بودن آن دقت کنید، در غیر این صورت ممکن است بخار آن خارج نشده و منفجر شود.</a:t>
            </a:r>
            <a:br>
              <a:rPr lang="ar-SA" sz="2800" dirty="0">
                <a:cs typeface="B Nazanin" pitchFamily="2" charset="-78"/>
              </a:rPr>
            </a:br>
            <a:endParaRPr lang="en-US" sz="2800" dirty="0">
              <a:cs typeface="B Nazanin" pitchFamily="2" charset="-78"/>
            </a:endParaRPr>
          </a:p>
          <a:p>
            <a:pPr algn="r" rtl="1"/>
            <a:r>
              <a:rPr lang="ar-SA" sz="2800" dirty="0">
                <a:cs typeface="B Nazanin" pitchFamily="2" charset="-78"/>
              </a:rPr>
              <a:t/>
            </a:r>
            <a:br>
              <a:rPr lang="ar-SA" sz="2800" dirty="0">
                <a:cs typeface="B Nazanin" pitchFamily="2" charset="-78"/>
              </a:rPr>
            </a:br>
            <a:r>
              <a:rPr lang="ar-SA" sz="2800" dirty="0">
                <a:cs typeface="B Nazanin" pitchFamily="2" charset="-78"/>
              </a:rPr>
              <a:t/>
            </a:r>
            <a:br>
              <a:rPr lang="ar-SA" sz="2800" dirty="0">
                <a:cs typeface="B Nazanin" pitchFamily="2" charset="-78"/>
              </a:rPr>
            </a:b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524520"/>
          </a:xfrm>
        </p:spPr>
        <p:txBody>
          <a:bodyPr>
            <a:normAutofit/>
          </a:bodyPr>
          <a:lstStyle/>
          <a:p>
            <a:pPr algn="ctr" rtl="1">
              <a:buNone/>
            </a:pPr>
            <a:r>
              <a:rPr lang="fa-IR" sz="4000" dirty="0" smtClean="0">
                <a:solidFill>
                  <a:srgbClr val="C00000"/>
                </a:solidFill>
                <a:cs typeface="B Koodak" pitchFamily="2" charset="-78"/>
              </a:rPr>
              <a:t>احمد رضا</a:t>
            </a:r>
            <a:endParaRPr lang="fa-IR" sz="4000" dirty="0" smtClean="0">
              <a:solidFill>
                <a:srgbClr val="C00000"/>
              </a:solidFill>
              <a:cs typeface="B Koodak" pitchFamily="2" charset="-78"/>
            </a:endParaRPr>
          </a:p>
          <a:p>
            <a:pPr algn="r">
              <a:lnSpc>
                <a:spcPct val="115000"/>
              </a:lnSpc>
              <a:spcAft>
                <a:spcPts val="0"/>
              </a:spcAft>
            </a:pPr>
            <a:r>
              <a:rPr lang="ar-SA" dirty="0">
                <a:cs typeface="B Nazanin" pitchFamily="2" charset="-78"/>
              </a:rPr>
              <a:t> </a:t>
            </a:r>
            <a:r>
              <a:rPr lang="fa-IR" b="1" dirty="0"/>
              <a:t>به گفته عموی کودک روز حادثه، توسط مادر به کودک نهار داده شد و کودک که حالت سرماخوردگی داشته، دارو داده و بعد از آن کودک به خواب رفته، تا اینکه خواب کودک طولانی شده و مادر حدود ساعت 18 عصر جهت بیدار کردن کودک سراغ او می رود، اما هرچه او را تکان می دهد از خواب بیدار نشده، بلافاصله کودک را به بیمارستان انتقال داده و بعد از بررسی توسط پزشک اورژانس مرگ کودک حدود دو ساعت قبل اعلام گردید و بعد از آن جهت بررسی بیشتر و کالبدشکافی تحویل پزشکی قانونی داده </a:t>
            </a:r>
            <a:r>
              <a:rPr lang="fa-IR" b="1" dirty="0" smtClean="0"/>
              <a:t> مسمومیت با متادون)</a:t>
            </a:r>
            <a:r>
              <a:rPr lang="en-US" b="1" dirty="0" smtClean="0"/>
              <a:t>)</a:t>
            </a:r>
            <a:r>
              <a:rPr lang="fa-IR" b="1" dirty="0" smtClean="0"/>
              <a:t>شد</a:t>
            </a:r>
            <a:r>
              <a:rPr lang="fa-IR" b="1" dirty="0"/>
              <a:t>.</a:t>
            </a:r>
            <a:endParaRPr lang="en-US" dirty="0">
              <a:latin typeface="Calibri"/>
              <a:ea typeface="Calibri"/>
              <a:cs typeface="B Nazanin" pitchFamily="2" charset="-78"/>
            </a:endParaRPr>
          </a:p>
          <a:p>
            <a:pPr algn="ctr"/>
            <a:endParaRPr lang="en-US" dirty="0" smtClean="0">
              <a:cs typeface="B Nazanin" pitchFamily="2" charset="-78"/>
            </a:endParaRPr>
          </a:p>
          <a:p>
            <a:pPr algn="ctr" rtl="1"/>
            <a:endParaRPr lang="en-US" dirty="0">
              <a:cs typeface="B Nazanin"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03304"/>
          </a:xfrm>
        </p:spPr>
        <p:txBody>
          <a:bodyPr>
            <a:normAutofit fontScale="92500" lnSpcReduction="20000"/>
          </a:bodyPr>
          <a:lstStyle/>
          <a:p>
            <a:pPr marL="0" indent="0" algn="r" rtl="1">
              <a:buNone/>
            </a:pPr>
            <a:r>
              <a:rPr lang="ar-SA" dirty="0" smtClean="0">
                <a:cs typeface="B Nazanin" pitchFamily="2" charset="-78"/>
              </a:rPr>
              <a:t>8- </a:t>
            </a:r>
            <a:r>
              <a:rPr lang="ar-SA" dirty="0">
                <a:cs typeface="B Nazanin" pitchFamily="2" charset="-78"/>
              </a:rPr>
              <a:t>اشیای سنگین را روی سطحی که کودک دستش به آن می رسد قرار ندهید. خصوصا وسیله ای که سیم آن آویزان باشد. چون کودک به راحتی با کشیدن سیم، وسیله را روی سر خود می اندازد</a:t>
            </a:r>
            <a:r>
              <a:rPr lang="ar-SA" dirty="0" smtClean="0">
                <a:cs typeface="B Nazanin" pitchFamily="2" charset="-78"/>
              </a:rPr>
              <a:t>.</a:t>
            </a:r>
            <a:endParaRPr lang="fa-IR" dirty="0" smtClean="0">
              <a:cs typeface="B Nazanin" pitchFamily="2" charset="-78"/>
            </a:endParaRPr>
          </a:p>
          <a:p>
            <a:pPr marL="0" indent="0" algn="r" rtl="1">
              <a:buNone/>
            </a:pPr>
            <a:r>
              <a:rPr lang="ar-SA" dirty="0">
                <a:cs typeface="B Nazanin" pitchFamily="2" charset="-78"/>
              </a:rPr>
              <a:t/>
            </a:r>
            <a:br>
              <a:rPr lang="ar-SA" dirty="0">
                <a:cs typeface="B Nazanin" pitchFamily="2" charset="-78"/>
              </a:rPr>
            </a:br>
            <a:r>
              <a:rPr lang="ar-SA" dirty="0">
                <a:cs typeface="B Nazanin" pitchFamily="2" charset="-78"/>
              </a:rPr>
              <a:t>9- در مراسم هایی مثل عروسی و عزا که غذای زیاد پخته می شود باید بیشتر مراقب کودک </a:t>
            </a:r>
            <a:r>
              <a:rPr lang="ar-SA" dirty="0" smtClean="0">
                <a:cs typeface="B Nazanin" pitchFamily="2" charset="-78"/>
              </a:rPr>
              <a:t>بود</a:t>
            </a:r>
            <a:endParaRPr lang="fa-IR" dirty="0" smtClean="0">
              <a:cs typeface="B Nazanin" pitchFamily="2" charset="-78"/>
            </a:endParaRPr>
          </a:p>
          <a:p>
            <a:pPr marL="0" indent="0" algn="r" rtl="1">
              <a:buNone/>
            </a:pPr>
            <a:r>
              <a:rPr lang="ar-SA" dirty="0" smtClean="0">
                <a:cs typeface="B Nazanin" pitchFamily="2" charset="-78"/>
              </a:rPr>
              <a:t>.</a:t>
            </a:r>
            <a:r>
              <a:rPr lang="ar-SA" dirty="0">
                <a:cs typeface="B Nazanin" pitchFamily="2" charset="-78"/>
              </a:rPr>
              <a:t/>
            </a:r>
            <a:br>
              <a:rPr lang="ar-SA" dirty="0">
                <a:cs typeface="B Nazanin" pitchFamily="2" charset="-78"/>
              </a:rPr>
            </a:br>
            <a:r>
              <a:rPr lang="ar-SA" dirty="0">
                <a:cs typeface="B Nazanin" pitchFamily="2" charset="-78"/>
              </a:rPr>
              <a:t>10- در هنگام سرخ کردن غذا، مراقب ظروف روغن و کره داغ باشید</a:t>
            </a:r>
            <a:r>
              <a:rPr lang="ar-SA" dirty="0" smtClean="0">
                <a:cs typeface="B Nazanin" pitchFamily="2" charset="-78"/>
              </a:rPr>
              <a:t>.</a:t>
            </a:r>
            <a:endParaRPr lang="fa-IR" dirty="0" smtClean="0">
              <a:cs typeface="B Nazanin" pitchFamily="2" charset="-78"/>
            </a:endParaRPr>
          </a:p>
          <a:p>
            <a:pPr marL="0" indent="0" algn="r" rtl="1">
              <a:buNone/>
            </a:pPr>
            <a:r>
              <a:rPr lang="ar-SA" dirty="0">
                <a:cs typeface="B Nazanin" pitchFamily="2" charset="-78"/>
              </a:rPr>
              <a:t/>
            </a:r>
            <a:br>
              <a:rPr lang="ar-SA" dirty="0">
                <a:cs typeface="B Nazanin" pitchFamily="2" charset="-78"/>
              </a:rPr>
            </a:br>
            <a:r>
              <a:rPr lang="ar-SA" dirty="0">
                <a:cs typeface="B Nazanin" pitchFamily="2" charset="-78"/>
              </a:rPr>
              <a:t>11- هنگام پخت و پز، مراقب سرریز شدن آب و شیر و مواد غذایی باشید</a:t>
            </a:r>
            <a:r>
              <a:rPr lang="ar-SA" dirty="0" smtClean="0">
                <a:cs typeface="B Nazanin" pitchFamily="2" charset="-78"/>
              </a:rPr>
              <a:t>.</a:t>
            </a:r>
            <a:endParaRPr lang="fa-IR" dirty="0" smtClean="0">
              <a:cs typeface="B Nazanin" pitchFamily="2" charset="-78"/>
            </a:endParaRPr>
          </a:p>
          <a:p>
            <a:pPr marL="0" indent="0" algn="r" rtl="1">
              <a:buNone/>
            </a:pPr>
            <a:r>
              <a:rPr lang="ar-SA" dirty="0">
                <a:cs typeface="B Nazanin" pitchFamily="2" charset="-78"/>
              </a:rPr>
              <a:t/>
            </a:r>
            <a:br>
              <a:rPr lang="ar-SA" dirty="0">
                <a:cs typeface="B Nazanin" pitchFamily="2" charset="-78"/>
              </a:rPr>
            </a:br>
            <a:r>
              <a:rPr lang="ar-SA" dirty="0">
                <a:cs typeface="B Nazanin" pitchFamily="2" charset="-78"/>
              </a:rPr>
              <a:t>12- اگر اتو را روی تخته استفاده می کنید، دقت کنید که سیم آن در دسترس کودک نباشد، وگرنه آن را کشیده و روی سر خود می اندازد.</a:t>
            </a:r>
            <a:br>
              <a:rPr lang="ar-SA" dirty="0">
                <a:cs typeface="B Nazanin" pitchFamily="2" charset="-78"/>
              </a:rPr>
            </a:br>
            <a:r>
              <a:rPr lang="ar-SA" dirty="0">
                <a:cs typeface="B Nazanin" pitchFamily="2" charset="-78"/>
              </a:rPr>
              <a:t/>
            </a:r>
            <a:br>
              <a:rPr lang="ar-SA" dirty="0">
                <a:cs typeface="B Nazanin" pitchFamily="2" charset="-78"/>
              </a:rPr>
            </a:b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400" dirty="0">
                <a:solidFill>
                  <a:srgbClr val="C00000"/>
                </a:solidFill>
                <a:cs typeface="B Titr" pitchFamily="2" charset="-78"/>
              </a:rPr>
              <a:t>تصادف با وسایل نقلیه</a:t>
            </a:r>
            <a:endParaRPr lang="en-US" sz="4400" dirty="0">
              <a:solidFill>
                <a:srgbClr val="C00000"/>
              </a:solidFill>
              <a:cs typeface="B Titr" pitchFamily="2" charset="-78"/>
            </a:endParaRPr>
          </a:p>
        </p:txBody>
      </p:sp>
      <p:sp>
        <p:nvSpPr>
          <p:cNvPr id="3" name="Content Placeholder 2"/>
          <p:cNvSpPr>
            <a:spLocks noGrp="1"/>
          </p:cNvSpPr>
          <p:nvPr>
            <p:ph idx="1"/>
          </p:nvPr>
        </p:nvSpPr>
        <p:spPr/>
        <p:txBody>
          <a:bodyPr>
            <a:normAutofit lnSpcReduction="10000"/>
          </a:bodyPr>
          <a:lstStyle/>
          <a:p>
            <a:pPr algn="r" rtl="1"/>
            <a:r>
              <a:rPr lang="ar-SA" dirty="0">
                <a:cs typeface="B Nazanin" pitchFamily="2" charset="-78"/>
              </a:rPr>
              <a:t>- تصادف کودکان با وسایل نقلیه، حتی در کشورهای پیشرفته نیز رو به افزایش است.</a:t>
            </a:r>
            <a:br>
              <a:rPr lang="ar-SA" dirty="0">
                <a:cs typeface="B Nazanin" pitchFamily="2" charset="-78"/>
              </a:rPr>
            </a:br>
            <a:r>
              <a:rPr lang="ar-SA" dirty="0">
                <a:cs typeface="B Nazanin" pitchFamily="2" charset="-78"/>
              </a:rPr>
              <a:t>- بسیاری از تصادفات به این دلیل رخ می دهد که کودک خطر خیابان و جاده را نمی فهمد و به راحتی به داخل خیابان می دود.</a:t>
            </a:r>
            <a:br>
              <a:rPr lang="ar-SA" dirty="0">
                <a:cs typeface="B Nazanin" pitchFamily="2" charset="-78"/>
              </a:rPr>
            </a:br>
            <a:r>
              <a:rPr lang="ar-SA" dirty="0">
                <a:cs typeface="B Nazanin" pitchFamily="2" charset="-78"/>
              </a:rPr>
              <a:t>- کودکان زیر 9 سال بیشتر در معرض خطرند، چون قد کوتاهی دارند، از پشت اتومبیل های پارک شده داخل خیابان را نمی بینند، و راننده ها هم انها را به راحتی نمی بینند.</a:t>
            </a:r>
            <a:br>
              <a:rPr lang="ar-SA" dirty="0">
                <a:cs typeface="B Nazanin" pitchFamily="2" charset="-78"/>
              </a:rPr>
            </a:br>
            <a:r>
              <a:rPr lang="ar-SA" dirty="0">
                <a:cs typeface="B Nazanin" pitchFamily="2" charset="-78"/>
              </a:rPr>
              <a:t>- این خطر در بچه های کوچک تر، بیشتر است، چون فاصله و سرعت اتومبیل ها را درک نمی کنند.</a:t>
            </a:r>
            <a:br>
              <a:rPr lang="ar-SA" dirty="0">
                <a:cs typeface="B Nazanin" pitchFamily="2" charset="-78"/>
              </a:rPr>
            </a:br>
            <a:r>
              <a:rPr lang="ar-SA" dirty="0">
                <a:cs typeface="B Nazanin" pitchFamily="2" charset="-78"/>
              </a:rPr>
              <a:t>- آموزش خطر خیابان و اتومبیل به کودکان، جلوی بسیاری از حوادث را می گیرد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260648"/>
            <a:ext cx="3825941" cy="4572000"/>
          </a:xfrm>
        </p:spPr>
      </p:pic>
      <p:pic>
        <p:nvPicPr>
          <p:cNvPr id="3074" name="Picture 2" descr="C:\Users\Taheri\Desktop\New folder (2) - Copy\تصاویر کودکان\picture\childrens picture\hhhjj\920218320679261771151327915125451173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132856"/>
            <a:ext cx="367240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5354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sz="3200" dirty="0" smtClean="0">
                <a:cs typeface="B Nazanin" pitchFamily="2" charset="-78"/>
              </a:rPr>
              <a:t>   </a:t>
            </a:r>
            <a:r>
              <a:rPr lang="fa-IR" sz="3200" b="1" dirty="0" smtClean="0">
                <a:cs typeface="B Nazanin" pitchFamily="2" charset="-78"/>
              </a:rPr>
              <a:t>تصادفات رانندگي</a:t>
            </a:r>
            <a:r>
              <a:rPr lang="fa-IR" sz="3200" dirty="0" smtClean="0">
                <a:cs typeface="B Nazanin" pitchFamily="2" charset="-78"/>
              </a:rPr>
              <a:t> : اين تصادفات عامل مرگ 260 هزار و مجروح شدن 10 ميليون كودك در سال هستند. اين تصادفات عمده ترين عامل مرگ افراد 10 تا 19 سال و همچنين اساسي ترين علت معلوليت در اين سنين به شمار مي روند.</a:t>
            </a:r>
            <a:endParaRPr lang="en-US" sz="3200" dirty="0" smtClean="0">
              <a:cs typeface="B Nazanin" pitchFamily="2" charset="-78"/>
            </a:endParaRPr>
          </a:p>
          <a:p>
            <a:pPr algn="r" rtl="1"/>
            <a:endParaRPr lang="en-US" sz="3200" dirty="0">
              <a:cs typeface="B Nazanin"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solidFill>
                  <a:srgbClr val="C00000"/>
                </a:solidFill>
              </a:rPr>
              <a:t>پیشگیری از تصادف با وسایل نقلیه</a:t>
            </a:r>
            <a:endParaRPr lang="en-US" dirty="0">
              <a:solidFill>
                <a:srgbClr val="C00000"/>
              </a:solidFill>
            </a:endParaRPr>
          </a:p>
        </p:txBody>
      </p:sp>
      <p:sp>
        <p:nvSpPr>
          <p:cNvPr id="3" name="Content Placeholder 2"/>
          <p:cNvSpPr>
            <a:spLocks noGrp="1"/>
          </p:cNvSpPr>
          <p:nvPr>
            <p:ph idx="1"/>
          </p:nvPr>
        </p:nvSpPr>
        <p:spPr/>
        <p:txBody>
          <a:bodyPr>
            <a:normAutofit/>
          </a:bodyPr>
          <a:lstStyle/>
          <a:p>
            <a:pPr algn="r" rtl="1"/>
            <a:r>
              <a:rPr lang="ar-SA" dirty="0"/>
              <a:t>- مقررات عبور و مرور و امنیت در خیابان را بر حسب سن و سال به کودک آموزش دهید</a:t>
            </a:r>
            <a:r>
              <a:rPr lang="ar-SA" dirty="0" smtClean="0"/>
              <a:t>.</a:t>
            </a:r>
            <a:endParaRPr lang="fa-IR" dirty="0" smtClean="0"/>
          </a:p>
          <a:p>
            <a:pPr algn="r" rtl="1"/>
            <a:r>
              <a:rPr lang="ar-SA" dirty="0"/>
              <a:t>مراقب باشید کودک در کنار خیابان بازی (خصوصا توپ بازی) نکند</a:t>
            </a:r>
            <a:r>
              <a:rPr lang="ar-SA" dirty="0" smtClean="0"/>
              <a:t>.</a:t>
            </a:r>
            <a:endParaRPr lang="fa-IR" dirty="0" smtClean="0"/>
          </a:p>
          <a:p>
            <a:pPr algn="r" rtl="1"/>
            <a:r>
              <a:rPr lang="ar-SA" dirty="0"/>
              <a:t>از حمل افراد بیش از ظرفیت موتورسیکلت خودداری کنید، خصوصا کودکان</a:t>
            </a:r>
            <a:r>
              <a:rPr lang="ar-SA" dirty="0" smtClean="0"/>
              <a:t>.</a:t>
            </a:r>
            <a:endParaRPr lang="fa-IR" dirty="0" smtClean="0"/>
          </a:p>
          <a:p>
            <a:pPr algn="r" rtl="1"/>
            <a:r>
              <a:rPr lang="ar-SA" dirty="0"/>
              <a:t>- در کودکان کوچک تر، هرگز از کمربند ایمنی مخصوص بزرگسال استفاده نکنید. کودک باید از کمربند ایمنی مخصوص کودکان استفاده کند</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dirty="0"/>
              <a:t>در داخل اتومبیل، از صندلی مخصوص کودک یا </a:t>
            </a:r>
            <a:r>
              <a:rPr lang="ar-SA" dirty="0" smtClean="0"/>
              <a:t>سبد نوزاد استفاده کنید</a:t>
            </a:r>
            <a:endParaRPr lang="fa-IR" dirty="0" smtClean="0"/>
          </a:p>
          <a:p>
            <a:pPr algn="r" rtl="1"/>
            <a:r>
              <a:rPr lang="ar-SA" dirty="0" smtClean="0"/>
              <a:t> </a:t>
            </a:r>
            <a:r>
              <a:rPr lang="ar-SA" dirty="0"/>
              <a:t>- هرگز کودک را در صندلی های جلو (صندلی راننده یا کنار راننده) بغل نکنید، زیرا در صورت کمترین حادثه او از دستتان رها شده، و در معرض شدیدترین آسیب ها قرار می گیرد</a:t>
            </a:r>
            <a:r>
              <a:rPr lang="ar-SA" dirty="0" smtClean="0"/>
              <a:t>.</a:t>
            </a:r>
            <a:endParaRPr lang="fa-IR" dirty="0" smtClean="0"/>
          </a:p>
          <a:p>
            <a:pPr algn="r" rtl="1"/>
            <a:r>
              <a:rPr lang="ar-SA" dirty="0"/>
              <a:t>هرگز به کودک قبل از سن قانونی رانندگی یاد </a:t>
            </a:r>
            <a:r>
              <a:rPr lang="ar-SA" dirty="0" smtClean="0"/>
              <a:t>ندهید</a:t>
            </a:r>
            <a:endParaRPr lang="fa-IR" dirty="0" smtClean="0"/>
          </a:p>
          <a:p>
            <a:pPr algn="r" rtl="1"/>
            <a:r>
              <a:rPr lang="ar-SA" dirty="0" smtClean="0"/>
              <a:t>- </a:t>
            </a:r>
            <a:r>
              <a:rPr lang="ar-SA" dirty="0"/>
              <a:t>از بیرون آوردن سر و دست کودک از پنجره، حتی در شرایط توقف خودرو جلوگیری کنید.</a:t>
            </a:r>
            <a:br>
              <a:rPr lang="ar-SA" dirty="0"/>
            </a:br>
            <a:r>
              <a:rPr lang="ar-SA" dirty="0"/>
              <a:t/>
            </a:r>
            <a:br>
              <a:rPr lang="ar-SA" dirty="0"/>
            </a:b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03304"/>
          </a:xfrm>
        </p:spPr>
        <p:txBody>
          <a:bodyPr>
            <a:normAutofit fontScale="92500" lnSpcReduction="20000"/>
          </a:bodyPr>
          <a:lstStyle/>
          <a:p>
            <a:pPr algn="r" rtl="1"/>
            <a:r>
              <a:rPr lang="ar-SA" dirty="0"/>
              <a:t>- در هنگام رانندگی به خروج کودکان از مدرسه، یا هر حرکت غیرمنتظره دیگر توجه داشته باشید و یادتان باشد شما باید کودک را ببینید، نه این که از کودک توقع داشته باشید شما را ببیند!</a:t>
            </a:r>
            <a:br>
              <a:rPr lang="ar-SA" dirty="0"/>
            </a:br>
            <a:r>
              <a:rPr lang="ar-SA" dirty="0"/>
              <a:t>11- هنگامی که برای خرید وسایل منزل و ... عجله دارید، این جور کارها را به کودک نسپارید.</a:t>
            </a:r>
            <a:br>
              <a:rPr lang="ar-SA" dirty="0"/>
            </a:br>
            <a:r>
              <a:rPr lang="ar-SA" dirty="0"/>
              <a:t>12- اجازه عبور بچه کوچک از خیابان را ندهید، و در هنگام عبور دست او را محکم از بازو بگیرید و هرگز حتی برای یک لحظه رها نکنید.</a:t>
            </a:r>
            <a:br>
              <a:rPr lang="ar-SA" dirty="0"/>
            </a:br>
            <a:r>
              <a:rPr lang="ar-SA" dirty="0"/>
              <a:t>13- عبور از محل مناسب در خیابان، مثل پل عابر، زیرگذر و محل خط کشی عابر را در هنگام حضور کودک فراموش نکنید.</a:t>
            </a:r>
            <a:br>
              <a:rPr lang="ar-SA" dirty="0"/>
            </a:br>
            <a:r>
              <a:rPr lang="ar-SA" dirty="0"/>
              <a:t>14- به کودک خود لباس روشن بپوشانید و اهمیت این موضوع را به او آموزش دهید.</a:t>
            </a:r>
            <a:br>
              <a:rPr lang="ar-SA" dirty="0"/>
            </a:br>
            <a:r>
              <a:rPr lang="ar-SA" dirty="0"/>
              <a:t>15- کودک را پشت راننده موتورسیکلت سوار نکنید، به خصوص در هنگام شب که کودک خواب آلوده است.</a:t>
            </a:r>
            <a:br>
              <a:rPr lang="ar-SA" dirty="0"/>
            </a:br>
            <a:r>
              <a:rPr lang="ar-SA" dirty="0"/>
              <a:t>16- هنگام موتورسواری کلیه سرنشینان موتورسیکلت باید کلاه ایمنی داشته باشند</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436096"/>
          </a:xfrm>
        </p:spPr>
        <p:txBody>
          <a:bodyPr>
            <a:normAutofit fontScale="77500" lnSpcReduction="20000"/>
          </a:bodyPr>
          <a:lstStyle/>
          <a:p>
            <a:pPr algn="r" rtl="1"/>
            <a:r>
              <a:rPr lang="ar-SA" dirty="0"/>
              <a:t>17- از ماندن کودک روی موتورسیکلت یا دوچرخه متوقف شده جلوگیری کنید.</a:t>
            </a:r>
            <a:br>
              <a:rPr lang="ar-SA" dirty="0"/>
            </a:br>
            <a:r>
              <a:rPr lang="ar-SA" dirty="0"/>
              <a:t>18- به کودک یاد بدهید هل دادن اتومبیل به سمت جلو در سربالایی بسیار خطرناک است.</a:t>
            </a:r>
            <a:br>
              <a:rPr lang="ar-SA" dirty="0"/>
            </a:br>
            <a:r>
              <a:rPr lang="ar-SA" dirty="0"/>
              <a:t>19- هرگز کودک را بدون کمربند مخصوص کودکان روی صندلی جلو ننشانید.</a:t>
            </a:r>
            <a:br>
              <a:rPr lang="ar-SA" dirty="0"/>
            </a:br>
            <a:r>
              <a:rPr lang="ar-SA" dirty="0"/>
              <a:t>20- دقت کنید درب های خودرو خراب نباشد که باعث باز شدن آن در حین حرکت شود.</a:t>
            </a:r>
            <a:br>
              <a:rPr lang="ar-SA" dirty="0"/>
            </a:br>
            <a:r>
              <a:rPr lang="ar-SA" dirty="0"/>
              <a:t>21- هنگام ورود به خودرو ابتدا کودکان وارد شوند، و هنگام خروج ابتدا بزرگسالان خارج شوند.</a:t>
            </a:r>
            <a:br>
              <a:rPr lang="ar-SA" dirty="0"/>
            </a:br>
            <a:r>
              <a:rPr lang="ar-SA" dirty="0"/>
              <a:t>22- کودک را در خودرو تنها نگذارید، به ویژه پشت فرمان و به ویژه هنگامی که خودرو در سرازیری یا سربالایی قرار دارد.</a:t>
            </a:r>
            <a:br>
              <a:rPr lang="ar-SA" dirty="0"/>
            </a:br>
            <a:r>
              <a:rPr lang="ar-SA" dirty="0"/>
              <a:t>23- هرگز کودک را در قسمت بار وانت سوار نکنید.</a:t>
            </a:r>
            <a:br>
              <a:rPr lang="ar-SA" dirty="0"/>
            </a:br>
            <a:r>
              <a:rPr lang="ar-SA" dirty="0"/>
              <a:t>24- کودک را از ایجاد مزاحمت برای راننده یا مشغول کردن وی منع کنید.</a:t>
            </a:r>
            <a:br>
              <a:rPr lang="ar-SA" dirty="0"/>
            </a:br>
            <a:r>
              <a:rPr lang="ar-SA" dirty="0"/>
              <a:t>25- به کودک یاد بدهید که پلیس دوست اوست و اگر لازم شد از کمک خواستن از پلیس امتناع نکند.</a:t>
            </a:r>
            <a:br>
              <a:rPr lang="ar-SA" dirty="0"/>
            </a:br>
            <a:r>
              <a:rPr lang="ar-SA" dirty="0"/>
              <a:t>26- اجازه ندهید کودک در ماشین در حال حرکت بایستد.</a:t>
            </a:r>
            <a:br>
              <a:rPr lang="ar-SA" dirty="0"/>
            </a:br>
            <a:r>
              <a:rPr lang="ar-SA" dirty="0"/>
              <a:t>27- پس از توقف، همیشه کودک خود را از درب سمت پیاده رو، و دور از خیابان پیاده کنید.</a:t>
            </a:r>
            <a:br>
              <a:rPr lang="ar-SA" dirty="0"/>
            </a:br>
            <a:r>
              <a:rPr lang="ar-SA" dirty="0"/>
              <a:t/>
            </a:r>
            <a:br>
              <a:rPr lang="ar-SA" dirty="0"/>
            </a:b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03304"/>
          </a:xfrm>
        </p:spPr>
        <p:txBody>
          <a:bodyPr>
            <a:normAutofit/>
          </a:bodyPr>
          <a:lstStyle/>
          <a:p>
            <a:pPr marL="0" indent="0" algn="r" rtl="1">
              <a:buNone/>
            </a:pPr>
            <a:r>
              <a:rPr lang="en-US" sz="2800" dirty="0" smtClean="0">
                <a:latin typeface="B Nazanin"/>
              </a:rPr>
              <a:t>·</a:t>
            </a:r>
            <a:r>
              <a:rPr lang="ar-SA" sz="2800" dirty="0">
                <a:latin typeface="B Nazanin"/>
              </a:rPr>
              <a:t> </a:t>
            </a:r>
            <a:r>
              <a:rPr lang="fa-IR" sz="2800" dirty="0" smtClean="0">
                <a:latin typeface="B Nazanin"/>
              </a:rPr>
              <a:t>-</a:t>
            </a:r>
            <a:r>
              <a:rPr lang="ar-SA" sz="2800" dirty="0" smtClean="0">
                <a:latin typeface="B Nazanin"/>
              </a:rPr>
              <a:t> </a:t>
            </a:r>
            <a:r>
              <a:rPr lang="fa-IR" sz="2800" dirty="0">
                <a:latin typeface="B Nazanin"/>
              </a:rPr>
              <a:t>بهتر است حمل و نقل کودک با وسیله نقلیه ایمن در بغل مراقبین باشد و مسائل ایمنی از قبیل بستن کمربند ایمنی و پوشش مناسب را رعایت کنید</a:t>
            </a:r>
            <a:r>
              <a:rPr lang="fa-IR" sz="2800" dirty="0" smtClean="0">
                <a:latin typeface="B Nazanin"/>
              </a:rPr>
              <a:t>.</a:t>
            </a:r>
            <a:endParaRPr lang="fa-IR" sz="2800" dirty="0">
              <a:latin typeface="B Nazanin"/>
            </a:endParaRPr>
          </a:p>
          <a:p>
            <a:pPr marL="0" indent="0" algn="r" rtl="1">
              <a:buNone/>
            </a:pPr>
            <a:r>
              <a:rPr lang="ar-SA" sz="2800" dirty="0">
                <a:latin typeface="B Nazanin"/>
              </a:rPr>
              <a:t>  </a:t>
            </a:r>
            <a:r>
              <a:rPr lang="fa-IR" sz="2800" dirty="0" smtClean="0">
                <a:latin typeface="B Nazanin"/>
              </a:rPr>
              <a:t>-</a:t>
            </a:r>
            <a:r>
              <a:rPr lang="ar-SA" sz="2800" dirty="0">
                <a:latin typeface="B Nazanin"/>
              </a:rPr>
              <a:t>  </a:t>
            </a:r>
            <a:r>
              <a:rPr lang="fa-IR" sz="2800" dirty="0">
                <a:latin typeface="B Nazanin"/>
              </a:rPr>
              <a:t>صندلی عقب اتومبیل ایمن ترین محل برای کودکان در هنگام رانندگی است.</a:t>
            </a:r>
            <a:endParaRPr lang="en-US" sz="2800" dirty="0">
              <a:latin typeface="B Nazanin"/>
            </a:endParaRPr>
          </a:p>
          <a:p>
            <a:pPr marL="0" indent="0" algn="r" rtl="1">
              <a:buNone/>
            </a:pPr>
            <a:r>
              <a:rPr lang="en-US" sz="2800" dirty="0" smtClean="0">
                <a:latin typeface="B Nazanin"/>
              </a:rPr>
              <a:t>·</a:t>
            </a:r>
            <a:r>
              <a:rPr lang="fa-IR" sz="2800" dirty="0" smtClean="0">
                <a:latin typeface="B Nazanin"/>
              </a:rPr>
              <a:t>-از </a:t>
            </a:r>
            <a:r>
              <a:rPr lang="fa-IR" sz="2800" dirty="0">
                <a:latin typeface="B Nazanin"/>
              </a:rPr>
              <a:t>صندلی مخصوص کودک در اتومبیل استفاده کنید.</a:t>
            </a:r>
            <a:endParaRPr lang="en-US" sz="2800" dirty="0">
              <a:latin typeface="B Nazanin"/>
            </a:endParaRPr>
          </a:p>
          <a:p>
            <a:pPr marL="0" indent="0" algn="r" rtl="1">
              <a:buNone/>
            </a:pPr>
            <a:r>
              <a:rPr lang="ar-SA" sz="2800" dirty="0">
                <a:latin typeface="B Nazanin"/>
              </a:rPr>
              <a:t>   </a:t>
            </a:r>
            <a:r>
              <a:rPr lang="fa-IR" sz="2800" dirty="0" smtClean="0">
                <a:latin typeface="B Nazanin"/>
              </a:rPr>
              <a:t>-بر </a:t>
            </a:r>
            <a:r>
              <a:rPr lang="fa-IR" sz="2800" dirty="0">
                <a:latin typeface="B Nazanin"/>
              </a:rPr>
              <a:t>ایمنی محیط های بازی تاکید کنید.</a:t>
            </a:r>
            <a:endParaRPr lang="en-US" sz="2800" dirty="0">
              <a:latin typeface="B Nazanin"/>
            </a:endParaRPr>
          </a:p>
          <a:p>
            <a:pPr marL="0" indent="0" algn="r" rtl="1">
              <a:buNone/>
            </a:pPr>
            <a:r>
              <a:rPr lang="en-US" sz="2800" dirty="0" smtClean="0">
                <a:latin typeface="B Nazanin"/>
              </a:rPr>
              <a:t>·</a:t>
            </a:r>
            <a:r>
              <a:rPr lang="ar-SA" sz="2800" dirty="0">
                <a:latin typeface="B Nazanin"/>
              </a:rPr>
              <a:t> </a:t>
            </a:r>
            <a:r>
              <a:rPr lang="fa-IR" sz="2800" dirty="0" smtClean="0">
                <a:latin typeface="B Nazanin"/>
              </a:rPr>
              <a:t>-</a:t>
            </a:r>
            <a:r>
              <a:rPr lang="ar-SA" sz="2800" dirty="0" smtClean="0">
                <a:latin typeface="B Nazanin"/>
              </a:rPr>
              <a:t> </a:t>
            </a:r>
            <a:r>
              <a:rPr lang="fa-IR" sz="2800" dirty="0">
                <a:latin typeface="B Nazanin"/>
              </a:rPr>
              <a:t>قوانین ایمنی رفت و آمد به مدرسه و مهارت های ایمنی پیاده رو را به کودک بیاموزید</a:t>
            </a:r>
            <a:endParaRPr lang="en-US" sz="2800" dirty="0">
              <a:latin typeface="B Nazanin"/>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43264"/>
          </a:xfrm>
        </p:spPr>
        <p:txBody>
          <a:bodyPr>
            <a:normAutofit/>
          </a:bodyPr>
          <a:lstStyle/>
          <a:p>
            <a:pPr algn="ctr" rtl="1"/>
            <a:r>
              <a:rPr lang="fa-IR" sz="3200" dirty="0">
                <a:latin typeface="B Nazanin"/>
              </a:rPr>
              <a:t>سوانح وحوادث دومين علت مرگ و مير در كشورما و سومين علت مرگ و مير در جهان است وهميشه به ياد داشته باشيم پيشگيري از سوانح و حوادث بسيار ساده و كم هزينه تر از درمان است.</a:t>
            </a:r>
            <a:br>
              <a:rPr lang="fa-IR" sz="3200" dirty="0">
                <a:latin typeface="B Nazanin"/>
              </a:rPr>
            </a:br>
            <a:endParaRPr lang="en-US" sz="3200" dirty="0">
              <a:latin typeface="B Nazanin"/>
            </a:endParaRPr>
          </a:p>
          <a:p>
            <a:pPr algn="ctr"/>
            <a:endParaRPr lang="en-US" sz="3200" dirty="0">
              <a:latin typeface="B Nazanin"/>
            </a:endParaRPr>
          </a:p>
        </p:txBody>
      </p:sp>
    </p:spTree>
    <p:extLst>
      <p:ext uri="{BB962C8B-B14F-4D97-AF65-F5344CB8AC3E}">
        <p14:creationId xmlns:p14="http://schemas.microsoft.com/office/powerpoint/2010/main" val="1750940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aheri\Desktop\New folder (2) - Copy\تصاویر کودکان\picture\nini\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8772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SA" dirty="0"/>
              <a:t>تلفن های ضروری در هنگام وقوع حوادث را به خاطر داشته باشید:</a:t>
            </a:r>
            <a:br>
              <a:rPr lang="ar-SA" dirty="0"/>
            </a:br>
            <a:r>
              <a:rPr lang="ar-SA" dirty="0"/>
              <a:t/>
            </a:r>
            <a:br>
              <a:rPr lang="ar-SA" dirty="0"/>
            </a:br>
            <a:r>
              <a:rPr lang="ar-SA" dirty="0"/>
              <a:t>- اورژانس: 115</a:t>
            </a:r>
            <a:br>
              <a:rPr lang="ar-SA" dirty="0"/>
            </a:br>
            <a:r>
              <a:rPr lang="ar-SA" dirty="0"/>
              <a:t>- آتش نشانی: 125</a:t>
            </a:r>
            <a:br>
              <a:rPr lang="ar-SA" dirty="0"/>
            </a:br>
            <a:r>
              <a:rPr lang="ar-SA" dirty="0"/>
              <a:t>- پلیس و تصادفات: 110</a:t>
            </a:r>
            <a:br>
              <a:rPr lang="ar-SA" dirty="0"/>
            </a:br>
            <a:r>
              <a:rPr lang="ar-SA" dirty="0"/>
              <a:t/>
            </a:r>
            <a:br>
              <a:rPr lang="ar-SA" dirty="0"/>
            </a:br>
            <a:endParaRPr lang="en-US" dirty="0"/>
          </a:p>
        </p:txBody>
      </p:sp>
    </p:spTree>
    <p:extLst>
      <p:ext uri="{BB962C8B-B14F-4D97-AF65-F5344CB8AC3E}">
        <p14:creationId xmlns:p14="http://schemas.microsoft.com/office/powerpoint/2010/main" val="5434304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57392"/>
          </a:xfrm>
        </p:spPr>
      </p:pic>
    </p:spTree>
    <p:extLst>
      <p:ext uri="{BB962C8B-B14F-4D97-AF65-F5344CB8AC3E}">
        <p14:creationId xmlns:p14="http://schemas.microsoft.com/office/powerpoint/2010/main" val="2664786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608</TotalTime>
  <Words>2720</Words>
  <Application>Microsoft Office PowerPoint</Application>
  <PresentationFormat>On-screen Show (4:3)</PresentationFormat>
  <Paragraphs>259</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Apex</vt:lpstr>
      <vt:lpstr>پیشگیری از سوانح وحوادث در کودکان زیر 8 سال</vt:lpstr>
      <vt:lpstr>PowerPoint Presentation</vt:lpstr>
      <vt:lpstr>اهمیت پیشگیری از سوانح وحوادث در کودکان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تعريف حادثه  </vt:lpstr>
      <vt:lpstr>PowerPoint Presentation</vt:lpstr>
      <vt:lpstr> انواع سوانح و حوادث   </vt:lpstr>
      <vt:lpstr>توزیع علل حوادث و سوانح غیر عمدی مرگ کودکان 59-1 ماهه استان سال 98</vt:lpstr>
      <vt:lpstr>سقوط:</vt:lpstr>
      <vt:lpstr>پیشگیری از سقوط و شکستگی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سوختگی ها</vt:lpstr>
      <vt:lpstr>PowerPoint Presentation</vt:lpstr>
      <vt:lpstr>پیشگیری از سوختگی</vt:lpstr>
      <vt:lpstr>PowerPoint Presentation</vt:lpstr>
      <vt:lpstr>PowerPoint Presentation</vt:lpstr>
      <vt:lpstr>PowerPoint Presentation</vt:lpstr>
      <vt:lpstr>PowerPoint Presentation</vt:lpstr>
      <vt:lpstr>PowerPoint Presentation</vt:lpstr>
      <vt:lpstr>PowerPoint Presentation</vt:lpstr>
      <vt:lpstr>اقدامات پس از حادثه سوختگی </vt:lpstr>
      <vt:lpstr>PowerPoint Presentation</vt:lpstr>
      <vt:lpstr>     مسموميت </vt:lpstr>
      <vt:lpstr>PowerPoint Presentation</vt:lpstr>
      <vt:lpstr>پیشگیری از مسمومیت ها</vt:lpstr>
      <vt:lpstr>مسمومیت غذایی</vt:lpstr>
      <vt:lpstr>PowerPoint Presentation</vt:lpstr>
      <vt:lpstr>  مسمومیت شیمیایی</vt:lpstr>
      <vt:lpstr>PowerPoint Presentation</vt:lpstr>
      <vt:lpstr>PowerPoint Presentation</vt:lpstr>
      <vt:lpstr>PowerPoint Presentation</vt:lpstr>
      <vt:lpstr>اقدامات لازم در زمان وقوع مسمومیت </vt:lpstr>
      <vt:lpstr>PowerPoint Presentation</vt:lpstr>
      <vt:lpstr>غرق شدگی</vt:lpstr>
      <vt:lpstr>PowerPoint Presentation</vt:lpstr>
      <vt:lpstr>پیشگیری از غرق شدگی کودک</vt:lpstr>
      <vt:lpstr>PowerPoint Presentation</vt:lpstr>
      <vt:lpstr>PowerPoint Presentation</vt:lpstr>
      <vt:lpstr>در صورت گرفتن کودک غرق شده از آب </vt:lpstr>
      <vt:lpstr>PowerPoint Presentation</vt:lpstr>
      <vt:lpstr>خفگي</vt:lpstr>
      <vt:lpstr>PowerPoint Presentation</vt:lpstr>
      <vt:lpstr>علل خفگی</vt:lpstr>
      <vt:lpstr>PowerPoint Presentation</vt:lpstr>
      <vt:lpstr>PowerPoint Presentation</vt:lpstr>
      <vt:lpstr>پیشگیری از خفگی کودک</vt:lpstr>
      <vt:lpstr> </vt:lpstr>
      <vt:lpstr>PowerPoint Presentation</vt:lpstr>
      <vt:lpstr>PowerPoint Presentation</vt:lpstr>
      <vt:lpstr>PowerPoint Presentation</vt:lpstr>
      <vt:lpstr>PowerPoint Presentation</vt:lpstr>
      <vt:lpstr>برق گرفتگی</vt:lpstr>
      <vt:lpstr>PowerPoint Presentation</vt:lpstr>
      <vt:lpstr>پیشگیری از برق گرفتگی </vt:lpstr>
      <vt:lpstr>PowerPoint Presentation</vt:lpstr>
      <vt:lpstr>PowerPoint Presentation</vt:lpstr>
      <vt:lpstr>PowerPoint Presentation</vt:lpstr>
      <vt:lpstr>اقدامات فوری هنگام برق گرفتگی</vt:lpstr>
      <vt:lpstr>PowerPoint Presentation</vt:lpstr>
      <vt:lpstr>حوادث ناشی از وسایل منزل و آشپزخانه</vt:lpstr>
      <vt:lpstr>PowerPoint Presentation</vt:lpstr>
      <vt:lpstr>PowerPoint Presentation</vt:lpstr>
      <vt:lpstr> پیشگیری از حوادث وسایل منزل و آشپزخانه</vt:lpstr>
      <vt:lpstr>PowerPoint Presentation</vt:lpstr>
      <vt:lpstr>PowerPoint Presentation</vt:lpstr>
      <vt:lpstr>PowerPoint Presentation</vt:lpstr>
      <vt:lpstr>تصادف با وسایل نقلیه</vt:lpstr>
      <vt:lpstr>PowerPoint Presentation</vt:lpstr>
      <vt:lpstr>PowerPoint Presentation</vt:lpstr>
      <vt:lpstr>پیشگیری از تصادف با وسایل نقلیه</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khaneade1</dc:creator>
  <cp:lastModifiedBy>zargoushi</cp:lastModifiedBy>
  <cp:revision>61</cp:revision>
  <dcterms:created xsi:type="dcterms:W3CDTF">2012-10-10T04:27:45Z</dcterms:created>
  <dcterms:modified xsi:type="dcterms:W3CDTF">2020-09-30T10:06:00Z</dcterms:modified>
</cp:coreProperties>
</file>